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-7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19A-8509-4DE5-A104-68E6384EE373}" type="datetimeFigureOut">
              <a:rPr lang="zh-TW" altLang="en-US" smtClean="0"/>
              <a:t>2021/2/8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2940-2E9E-42CD-AC91-19BA973F15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59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19A-8509-4DE5-A104-68E6384EE373}" type="datetimeFigureOut">
              <a:rPr lang="zh-TW" altLang="en-US" smtClean="0"/>
              <a:t>2021/2/8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2940-2E9E-42CD-AC91-19BA973F15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19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19A-8509-4DE5-A104-68E6384EE373}" type="datetimeFigureOut">
              <a:rPr lang="zh-TW" altLang="en-US" smtClean="0"/>
              <a:t>2021/2/8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2940-2E9E-42CD-AC91-19BA973F15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8173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19A-8509-4DE5-A104-68E6384EE373}" type="datetimeFigureOut">
              <a:rPr lang="zh-TW" altLang="en-US" smtClean="0"/>
              <a:t>2021/2/8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2940-2E9E-42CD-AC91-19BA973F15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90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19A-8509-4DE5-A104-68E6384EE373}" type="datetimeFigureOut">
              <a:rPr lang="zh-TW" altLang="en-US" smtClean="0"/>
              <a:t>2021/2/8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2940-2E9E-42CD-AC91-19BA973F15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47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19A-8509-4DE5-A104-68E6384EE373}" type="datetimeFigureOut">
              <a:rPr lang="zh-TW" altLang="en-US" smtClean="0"/>
              <a:t>2021/2/8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2940-2E9E-42CD-AC91-19BA973F15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81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19A-8509-4DE5-A104-68E6384EE373}" type="datetimeFigureOut">
              <a:rPr lang="zh-TW" altLang="en-US" smtClean="0"/>
              <a:t>2021/2/8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2940-2E9E-42CD-AC91-19BA973F15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65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19A-8509-4DE5-A104-68E6384EE373}" type="datetimeFigureOut">
              <a:rPr lang="zh-TW" altLang="en-US" smtClean="0"/>
              <a:t>2021/2/8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2940-2E9E-42CD-AC91-19BA973F15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04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19A-8509-4DE5-A104-68E6384EE373}" type="datetimeFigureOut">
              <a:rPr lang="zh-TW" altLang="en-US" smtClean="0"/>
              <a:t>2021/2/8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2940-2E9E-42CD-AC91-19BA973F15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93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19A-8509-4DE5-A104-68E6384EE373}" type="datetimeFigureOut">
              <a:rPr lang="zh-TW" altLang="en-US" smtClean="0"/>
              <a:t>2021/2/8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2940-2E9E-42CD-AC91-19BA973F15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51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2A19A-8509-4DE5-A104-68E6384EE373}" type="datetimeFigureOut">
              <a:rPr lang="zh-TW" altLang="en-US" smtClean="0"/>
              <a:t>2021/2/8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02940-2E9E-42CD-AC91-19BA973F15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33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2A19A-8509-4DE5-A104-68E6384EE373}" type="datetimeFigureOut">
              <a:rPr lang="zh-TW" altLang="en-US" smtClean="0"/>
              <a:t>2021/2/8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02940-2E9E-42CD-AC91-19BA973F15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84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QSR-QSR-QSR</a:t>
            </a:r>
            <a:r>
              <a:rPr lang="zh-TW" altLang="en-US" dirty="0" smtClean="0"/>
              <a:t>表演</a:t>
            </a:r>
            <a:r>
              <a:rPr lang="en-US" altLang="zh-TW" smtClean="0"/>
              <a:t>A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6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買5片送1片 耳穴貼 王不留行耳貼 耳豆貼 耳貼 附耳穴圖 量大有優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5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249574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651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HSP</a:t>
            </a:r>
            <a:r>
              <a:rPr lang="zh-TW" altLang="en-US" dirty="0" smtClean="0"/>
              <a:t>間腦開發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315" y="332656"/>
            <a:ext cx="9144000" cy="5805264"/>
          </a:xfrm>
        </p:spPr>
        <p:txBody>
          <a:bodyPr>
            <a:noAutofit/>
          </a:bodyPr>
          <a:lstStyle/>
          <a:p>
            <a:pPr marL="36000">
              <a:spcBef>
                <a:spcPts val="0"/>
              </a:spcBef>
            </a:pPr>
            <a:r>
              <a:rPr lang="zh-CN" altLang="en-US" sz="2400" b="1" dirty="0" smtClean="0"/>
              <a:t>間腦啟發訓練在一個顯著和卓越的學習狀態下進行，</a:t>
            </a:r>
            <a:endParaRPr lang="en-US" altLang="zh-CN" sz="2400" b="1" dirty="0" smtClean="0"/>
          </a:p>
          <a:p>
            <a:pPr marL="36000"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</a:rPr>
              <a:t>智慧機訓練使學習充滿樂趣，此訓練能有效提高記憶力、集中力和創造力。</a:t>
            </a:r>
          </a:p>
          <a:p>
            <a:pPr marL="36000">
              <a:spcBef>
                <a:spcPts val="0"/>
              </a:spcBef>
            </a:pPr>
            <a:r>
              <a:rPr lang="zh-CN" altLang="en-US" sz="2400" b="1" dirty="0" smtClean="0"/>
              <a:t>隨著間腦的程式啟動，孩子們將學習和掌握：</a:t>
            </a:r>
          </a:p>
          <a:p>
            <a:pPr marL="36000"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</a:rPr>
              <a:t>間腦啟發的</a:t>
            </a:r>
            <a:r>
              <a:rPr lang="zh-CN" altLang="en-US" sz="2400" b="1" dirty="0">
                <a:solidFill>
                  <a:srgbClr val="FF0000"/>
                </a:solidFill>
              </a:rPr>
              <a:t>力量</a:t>
            </a:r>
          </a:p>
          <a:p>
            <a:pPr marL="36000">
              <a:spcBef>
                <a:spcPts val="0"/>
              </a:spcBef>
            </a:pPr>
            <a:r>
              <a:rPr lang="zh-CN" altLang="en-US" sz="2400" b="1" dirty="0" smtClean="0"/>
              <a:t>情緒的穩定力</a:t>
            </a:r>
          </a:p>
          <a:p>
            <a:pPr marL="36000"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</a:rPr>
              <a:t>加強創建、規劃和想像能力</a:t>
            </a:r>
          </a:p>
          <a:p>
            <a:pPr marL="36000">
              <a:spcBef>
                <a:spcPts val="0"/>
              </a:spcBef>
            </a:pPr>
            <a:r>
              <a:rPr lang="zh-CN" altLang="en-US" sz="2400" b="1" dirty="0" smtClean="0"/>
              <a:t>改善記憶力，提升自信心和專注力</a:t>
            </a:r>
          </a:p>
          <a:p>
            <a:pPr marL="36000"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</a:rPr>
              <a:t>潛意識的探索能力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 marL="36000">
              <a:spcBef>
                <a:spcPts val="0"/>
              </a:spcBef>
            </a:pPr>
            <a:endParaRPr lang="zh-CN" altLang="en-US" sz="2400" b="1" dirty="0" smtClean="0"/>
          </a:p>
          <a:p>
            <a:pPr marL="36000"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</a:rPr>
              <a:t>智慧耳機佩戴以及日常訓練方法：</a:t>
            </a:r>
          </a:p>
          <a:p>
            <a:pPr marL="36000">
              <a:spcBef>
                <a:spcPts val="0"/>
              </a:spcBef>
            </a:pPr>
            <a:r>
              <a:rPr lang="zh-CN" altLang="en-US" sz="2400" b="1" dirty="0" smtClean="0"/>
              <a:t>健腦操</a:t>
            </a:r>
          </a:p>
          <a:p>
            <a:pPr marL="36000">
              <a:spcBef>
                <a:spcPts val="0"/>
              </a:spcBef>
            </a:pPr>
            <a:r>
              <a:rPr lang="zh-CN" altLang="en-US" sz="2400" b="1" dirty="0" smtClean="0"/>
              <a:t>左右腦手勢訓練（手指操）</a:t>
            </a:r>
          </a:p>
          <a:p>
            <a:pPr marL="36000">
              <a:spcBef>
                <a:spcPts val="0"/>
              </a:spcBef>
            </a:pPr>
            <a:r>
              <a:rPr lang="zh-CN" altLang="en-US" sz="2400" b="1" dirty="0" smtClean="0"/>
              <a:t>全身放鬆法</a:t>
            </a:r>
          </a:p>
          <a:p>
            <a:pPr marL="36000">
              <a:spcBef>
                <a:spcPts val="0"/>
              </a:spcBef>
            </a:pPr>
            <a:r>
              <a:rPr lang="zh-CN" altLang="en-US" sz="2400" b="1" dirty="0" smtClean="0"/>
              <a:t>深呼吸訓練法</a:t>
            </a:r>
          </a:p>
          <a:p>
            <a:pPr marL="36000">
              <a:spcBef>
                <a:spcPts val="0"/>
              </a:spcBef>
            </a:pPr>
            <a:r>
              <a:rPr lang="zh-CN" altLang="en-US" sz="2400" b="1" dirty="0" smtClean="0"/>
              <a:t>眼球運動訓練</a:t>
            </a:r>
          </a:p>
          <a:p>
            <a:pPr marL="36000">
              <a:spcBef>
                <a:spcPts val="0"/>
              </a:spcBef>
            </a:pPr>
            <a:r>
              <a:rPr lang="zh-CN" altLang="en-US" sz="2400" b="1" dirty="0" smtClean="0"/>
              <a:t>光球想像訓練</a:t>
            </a:r>
          </a:p>
          <a:p>
            <a:pPr marL="36000">
              <a:spcBef>
                <a:spcPts val="0"/>
              </a:spcBef>
            </a:pPr>
            <a:r>
              <a:rPr lang="zh-CN" altLang="en-US" sz="2400" b="1" dirty="0" smtClean="0"/>
              <a:t>蒙眼腦力訓練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94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導入學習課程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/>
            </a:r>
            <a:br>
              <a:rPr lang="en-US" altLang="zh-TW" kern="0" dirty="0">
                <a:solidFill>
                  <a:srgbClr val="666666"/>
                </a:solidFill>
                <a:latin typeface="Arial"/>
              </a:rPr>
            </a:b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>1. 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自學超前學習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訓練課程：可以通過課程訓練，學生可以很好地運用間腦能力，提前學習新課程，甚至可以自學下學期課程或跨年級課程，讓學生自己贏在起跑線上，並且可以領先別人。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/>
            </a:r>
            <a:br>
              <a:rPr lang="en-US" altLang="zh-TW" kern="0" dirty="0">
                <a:solidFill>
                  <a:srgbClr val="666666"/>
                </a:solidFill>
                <a:latin typeface="Arial"/>
              </a:rPr>
            </a:b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>2. 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記憶力，過目不忘課程訓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練：訓練學生提高記憶力，擁有過目不忘的能力。可以輕鬆地運用間腦的能力，讓學生做到真正的過目不忘，倒背如流，記憶力倍速提高。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/>
            </a:r>
            <a:br>
              <a:rPr lang="en-US" altLang="zh-TW" kern="0" dirty="0">
                <a:solidFill>
                  <a:srgbClr val="666666"/>
                </a:solidFill>
                <a:latin typeface="Arial"/>
              </a:rPr>
            </a:b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>3. 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超感腦圖簡易課程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：可以利用超感腦圖，訓練出清晰的邏輯思維能力，可以輕鬆地分析一本書，並且把一本書讀薄，讓學生可以在期末的時候，最短時間複習完所有資料。並且可以利用超感腦圖，分析，做課堂筆記，讓學習變得最佳狀態，達到高效學習。並且運用超感腦圖對閱讀理解及閱讀記錄有很大的説明。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/>
            </a:r>
            <a:br>
              <a:rPr lang="en-US" altLang="zh-TW" kern="0" dirty="0">
                <a:solidFill>
                  <a:srgbClr val="666666"/>
                </a:solidFill>
                <a:latin typeface="Arial"/>
              </a:rPr>
            </a:b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>4. 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答案浮現（飄答案）課程訓練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：在學習過程中，學生不會做的題目可以大腦螢幕飄答案，答案浮現，或者在做選擇題的時候，自然浮現答案。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/>
            </a:r>
            <a:br>
              <a:rPr lang="en-US" altLang="zh-TW" kern="0" dirty="0">
                <a:solidFill>
                  <a:srgbClr val="666666"/>
                </a:solidFill>
                <a:latin typeface="Arial"/>
              </a:rPr>
            </a:br>
            <a:r>
              <a:rPr lang="en-US" altLang="zh-TW" sz="3600" kern="0" dirty="0">
                <a:solidFill>
                  <a:srgbClr val="666666"/>
                </a:solidFill>
                <a:latin typeface="Arial"/>
              </a:rPr>
              <a:t/>
            </a:r>
            <a:br>
              <a:rPr lang="en-US" altLang="zh-TW" sz="3600" kern="0" dirty="0">
                <a:solidFill>
                  <a:srgbClr val="666666"/>
                </a:solidFill>
                <a:latin typeface="Arial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290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zh-TW" altLang="zh-TW" b="1" kern="0" dirty="0">
                <a:solidFill>
                  <a:srgbClr val="FFFF00"/>
                </a:solidFill>
                <a:highlight>
                  <a:srgbClr val="FF00FF"/>
                </a:highlight>
                <a:latin typeface="Arial"/>
                <a:cs typeface="Arial"/>
              </a:rPr>
              <a:t>腦波音訊刺激頻率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，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間腦開發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大概經過</a:t>
            </a:r>
            <a:r>
              <a:rPr lang="en-US" altLang="zh-TW" kern="0" dirty="0">
                <a:solidFill>
                  <a:srgbClr val="666666"/>
                </a:solidFill>
                <a:latin typeface="Arial"/>
                <a:cs typeface="Times New Roman"/>
              </a:rPr>
              <a:t>5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次（每次一小時）反復的音訊刺激，就可以達到穩定的效果，戴著耳機，而後耳機裡面播放不同頻率的腦波音訊，產生雙耳共振，左右耳腦波頻率不一樣，這種通過腦波音訊共振檢測大腦的技術，從醫學上證明了腦波音訊的重要和作用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波動速讀的課程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大概經過</a:t>
            </a:r>
            <a:r>
              <a:rPr lang="en-US" altLang="zh-TW" kern="0" dirty="0">
                <a:solidFill>
                  <a:srgbClr val="666666"/>
                </a:solidFill>
                <a:latin typeface="Arial"/>
                <a:cs typeface="Times New Roman"/>
              </a:rPr>
              <a:t>4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次（</a:t>
            </a:r>
            <a:r>
              <a:rPr lang="en-US" altLang="zh-TW" kern="0" dirty="0">
                <a:solidFill>
                  <a:srgbClr val="666666"/>
                </a:solidFill>
                <a:latin typeface="Arial"/>
                <a:cs typeface="Times New Roman"/>
              </a:rPr>
              <a:t>45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分鐘）反復的音訊刺激（間腦開發課程和波動速讀課程所聽的腦波音訊是不同的）</a:t>
            </a:r>
            <a:r>
              <a:rPr lang="en-US" altLang="zh-TW" kern="0" dirty="0">
                <a:solidFill>
                  <a:srgbClr val="666666"/>
                </a:solidFill>
                <a:latin typeface="Arial"/>
                <a:cs typeface="Times New Roman"/>
              </a:rPr>
              <a:t>,</a:t>
            </a:r>
            <a:endParaRPr lang="zh-TW" altLang="zh-TW" sz="1600" kern="100" dirty="0">
              <a:cs typeface="Times New Roman"/>
            </a:endParaRPr>
          </a:p>
          <a:p>
            <a:r>
              <a:rPr lang="zh-TW" altLang="zh-TW" kern="0" dirty="0">
                <a:solidFill>
                  <a:srgbClr val="FF0000"/>
                </a:solidFill>
                <a:latin typeface="Arial"/>
                <a:cs typeface="Arial"/>
              </a:rPr>
              <a:t>就可以達到中文，外文，快速翻閱書本就可以產生影像、圖片、聲音、字幕，進而瞭解到這本書的內容</a:t>
            </a:r>
            <a:r>
              <a:rPr lang="zh-TW" altLang="zh-TW" kern="0" dirty="0" smtClean="0">
                <a:solidFill>
                  <a:srgbClr val="666666"/>
                </a:solidFill>
                <a:latin typeface="Arial"/>
                <a:cs typeface="Arial"/>
              </a:rPr>
              <a:t>。</a:t>
            </a:r>
            <a:endParaRPr lang="en-US" altLang="zh-TW" kern="0" dirty="0" smtClean="0">
              <a:solidFill>
                <a:srgbClr val="666666"/>
              </a:solidFill>
              <a:latin typeface="Arial"/>
              <a:cs typeface="Arial"/>
            </a:endParaRPr>
          </a:p>
          <a:p>
            <a:r>
              <a:rPr lang="zh-TW" altLang="en-US" dirty="0"/>
              <a:t>真正的腦波音訊</a:t>
            </a:r>
            <a:r>
              <a:rPr lang="en-US" altLang="zh-TW" dirty="0"/>
              <a:t>,</a:t>
            </a:r>
            <a:r>
              <a:rPr lang="zh-TW" altLang="en-US" dirty="0"/>
              <a:t>左右耳出來的頻率是不同的，而真正有效的腦波音訊時左右耳腦波頻率的波差在產生的第三個波，這第三個波才是真正的共振波，這個波才是真正開啟間腦的腦波頻率。其實波動速讀它的成功與否完全建立在間腦開發的深度</a:t>
            </a:r>
          </a:p>
        </p:txBody>
      </p:sp>
    </p:spTree>
    <p:extLst>
      <p:ext uri="{BB962C8B-B14F-4D97-AF65-F5344CB8AC3E}">
        <p14:creationId xmlns:p14="http://schemas.microsoft.com/office/powerpoint/2010/main" val="15526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TW" kern="0" dirty="0">
                <a:solidFill>
                  <a:srgbClr val="666666"/>
                </a:solidFill>
                <a:highlight>
                  <a:srgbClr val="00FF00"/>
                </a:highlight>
                <a:latin typeface="Arial"/>
                <a:cs typeface="Times New Roman"/>
              </a:rPr>
              <a:t>HSP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00"/>
                </a:highlight>
                <a:latin typeface="Arial"/>
                <a:cs typeface="Arial"/>
              </a:rPr>
              <a:t>間腦開發後的進步如下：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除蒙眼能辨識外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TW" kern="0" dirty="0">
                <a:solidFill>
                  <a:srgbClr val="666666"/>
                </a:solidFill>
                <a:latin typeface="Arial"/>
                <a:cs typeface="Times New Roman"/>
              </a:rPr>
              <a:t>1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）平衡左右腦功能</a:t>
            </a:r>
            <a:r>
              <a:rPr lang="zh-TW" altLang="zh-TW" kern="0" dirty="0">
                <a:solidFill>
                  <a:srgbClr val="666666"/>
                </a:solidFill>
                <a:ea typeface="Arial"/>
                <a:cs typeface="Times New Roman"/>
              </a:rPr>
              <a:t> 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（</a:t>
            </a:r>
            <a:r>
              <a:rPr lang="en-US" altLang="zh-TW" kern="0" dirty="0">
                <a:solidFill>
                  <a:srgbClr val="666666"/>
                </a:solidFill>
                <a:latin typeface="Arial"/>
                <a:cs typeface="Times New Roman"/>
              </a:rPr>
              <a:t>IQ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及</a:t>
            </a:r>
            <a:r>
              <a:rPr lang="en-US" altLang="zh-TW" kern="0" dirty="0">
                <a:solidFill>
                  <a:srgbClr val="666666"/>
                </a:solidFill>
                <a:latin typeface="Arial"/>
                <a:cs typeface="Times New Roman"/>
              </a:rPr>
              <a:t>EQ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、</a:t>
            </a:r>
            <a:r>
              <a:rPr lang="en-US" altLang="zh-TW" kern="0" dirty="0">
                <a:solidFill>
                  <a:srgbClr val="666666"/>
                </a:solidFill>
                <a:latin typeface="Arial"/>
                <a:cs typeface="Times New Roman"/>
              </a:rPr>
              <a:t>CQ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）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Times New Roman"/>
              </a:rPr>
              <a:t>2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）增強記憶與吸收能力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TW" kern="0" dirty="0">
                <a:solidFill>
                  <a:srgbClr val="666666"/>
                </a:solidFill>
                <a:latin typeface="Arial"/>
                <a:cs typeface="Times New Roman"/>
              </a:rPr>
              <a:t>3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）提升自信心和專注能力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Times New Roman"/>
              </a:rPr>
              <a:t>4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）提升創作、規劃及想像能力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TW" kern="0" dirty="0">
                <a:solidFill>
                  <a:srgbClr val="666666"/>
                </a:solidFill>
                <a:latin typeface="Arial"/>
                <a:cs typeface="Times New Roman"/>
              </a:rPr>
              <a:t>5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）情緒的穩定力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Times New Roman"/>
              </a:rPr>
              <a:t>6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）處於卓越的學習狀態每天練習</a:t>
            </a:r>
            <a:r>
              <a:rPr lang="en-US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Times New Roman"/>
              </a:rPr>
              <a:t>30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分鐘，會發現小朋友記憶力、專注力、創造力都會有驚人進步。</a:t>
            </a:r>
            <a:endParaRPr lang="zh-TW" altLang="zh-TW" sz="1600" kern="100" dirty="0">
              <a:cs typeface="Times New Roman"/>
            </a:endParaRPr>
          </a:p>
          <a:p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>7)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有助於後續課程延續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>—QSR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波動速讀、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>IWM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靈感寫作、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>PMM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照相記憶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/>
            </a:r>
            <a:br>
              <a:rPr lang="en-US" altLang="zh-TW" kern="0" dirty="0">
                <a:solidFill>
                  <a:srgbClr val="666666"/>
                </a:solidFill>
                <a:latin typeface="Arial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424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666666"/>
                </a:solidFill>
                <a:highlight>
                  <a:srgbClr val="FF00FF"/>
                </a:highlight>
                <a:latin typeface="Arial"/>
                <a:cs typeface="Arial"/>
              </a:rPr>
              <a:t>間腦開發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是採用教授引導和聽音樂的方式開啟，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是用聲音刺激腦波，引起共鳴的原理，真正的腦波音訊</a:t>
            </a:r>
            <a:r>
              <a:rPr lang="en-US" altLang="zh-TW" kern="0" dirty="0">
                <a:solidFill>
                  <a:srgbClr val="666666"/>
                </a:solidFill>
                <a:latin typeface="Arial"/>
                <a:cs typeface="Times New Roman"/>
              </a:rPr>
              <a:t>,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左右耳出來的頻率是不同的，而真正有效的腦波音訊時左右耳腦波頻率的波差在產生的第三個波，這第三個波才是真正的共振波，這個波才是真正開啟間腦的腦波頻率。啟動間腦讓小朋友開啟間腦！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其實波動速讀它的成功與否完全建立在間腦開發的深度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間腦啟發實質是啟發處於左腦右腦中間的松果體；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初期特徵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是具有盲視能力，而後，</a:t>
            </a:r>
            <a:endParaRPr lang="zh-TW" altLang="zh-TW" sz="1600" kern="100" dirty="0">
              <a:cs typeface="Times New Roman"/>
            </a:endParaRPr>
          </a:p>
          <a:p>
            <a:r>
              <a:rPr lang="zh-TW" altLang="zh-TW" kern="0" dirty="0">
                <a:solidFill>
                  <a:srgbClr val="666666"/>
                </a:solidFill>
                <a:highlight>
                  <a:srgbClr val="00FF00"/>
                </a:highlight>
                <a:latin typeface="Arial"/>
                <a:cs typeface="Arial"/>
              </a:rPr>
              <a:t>經過</a:t>
            </a:r>
            <a:r>
              <a:rPr lang="en-US" altLang="zh-TW" kern="0" dirty="0">
                <a:solidFill>
                  <a:srgbClr val="666666"/>
                </a:solidFill>
                <a:highlight>
                  <a:srgbClr val="00FF00"/>
                </a:highlight>
                <a:latin typeface="Arial"/>
              </a:rPr>
              <a:t>28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00"/>
                </a:highlight>
                <a:latin typeface="Arial"/>
                <a:cs typeface="Arial"/>
              </a:rPr>
              <a:t>天鞏固練習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，一般每天練習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>30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分鐘，會發現小朋友記憶力、專注力、創造力都會有驚人進步。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70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352"/>
          </a:xfrm>
        </p:spPr>
        <p:txBody>
          <a:bodyPr>
            <a:normAutofit lnSpcReduction="10000"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TW" b="1" kern="0" dirty="0">
                <a:solidFill>
                  <a:srgbClr val="FFFF00"/>
                </a:solidFill>
                <a:highlight>
                  <a:srgbClr val="FF00FF"/>
                </a:highlight>
                <a:latin typeface="Arial"/>
                <a:cs typeface="Times New Roman"/>
              </a:rPr>
              <a:t>6-12</a:t>
            </a:r>
            <a:r>
              <a:rPr lang="zh-TW" altLang="zh-TW" b="1" kern="0" dirty="0">
                <a:solidFill>
                  <a:srgbClr val="FFFF00"/>
                </a:solidFill>
                <a:highlight>
                  <a:srgbClr val="FF00FF"/>
                </a:highlight>
                <a:latin typeface="Arial"/>
                <a:cs typeface="Arial"/>
              </a:rPr>
              <a:t>歲精氣神足夠的孩子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接受過間腦啟發蒙眼讀書法的系統訓練</a:t>
            </a:r>
            <a:r>
              <a:rPr lang="en-US" altLang="zh-TW" kern="0" dirty="0">
                <a:solidFill>
                  <a:srgbClr val="666666"/>
                </a:solidFill>
                <a:latin typeface="Arial"/>
                <a:cs typeface="Times New Roman"/>
              </a:rPr>
              <a:t>   </a:t>
            </a:r>
            <a:endParaRPr lang="zh-TW" altLang="zh-TW" sz="1600" kern="100" dirty="0">
              <a:cs typeface="Times New Roman"/>
            </a:endParaRPr>
          </a:p>
          <a:p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>  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一個人的腦電波潛能，如能趁早開發，讓</a:t>
            </a:r>
            <a:r>
              <a:rPr lang="en-US" altLang="zh-TW" kern="0" dirty="0">
                <a:solidFill>
                  <a:srgbClr val="666666"/>
                </a:solidFill>
                <a:highlight>
                  <a:srgbClr val="00FF00"/>
                </a:highlight>
                <a:latin typeface="Arial"/>
              </a:rPr>
              <a:t>1000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00"/>
                </a:highlight>
                <a:latin typeface="Arial"/>
                <a:cs typeface="Arial"/>
              </a:rPr>
              <a:t>多億大腦神經元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激活碰撞則腦能量增強，再利用超強記憶腦波來速看、速記，透過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短期記憶的海馬迴</a:t>
            </a:r>
            <a:r>
              <a:rPr lang="en-US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</a:rPr>
              <a:t>(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記憶體</a:t>
            </a:r>
            <a:r>
              <a:rPr lang="en-US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</a:rPr>
              <a:t>)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與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永久記憶的顳葉</a:t>
            </a:r>
            <a:r>
              <a:rPr lang="en-US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</a:rPr>
              <a:t>(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硬碟</a:t>
            </a:r>
            <a:r>
              <a:rPr lang="en-US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</a:rPr>
              <a:t>)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將可發揮過目不忘，永記腦海大數據資料庫的功能而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指揮控制的前額葉</a:t>
            </a:r>
            <a:r>
              <a:rPr lang="en-US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</a:rPr>
              <a:t>(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表達溝通</a:t>
            </a:r>
            <a:r>
              <a:rPr lang="en-US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</a:rPr>
              <a:t>)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。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/>
            </a:r>
            <a:br>
              <a:rPr lang="en-US" altLang="zh-TW" kern="0" dirty="0">
                <a:solidFill>
                  <a:srgbClr val="666666"/>
                </a:solidFill>
                <a:latin typeface="Arial"/>
              </a:rPr>
            </a:b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經過多年研究，現在有一套在短期內開發與增強孩童的腦電波的方法，讓他們可以蒙眼，用腦電波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感應讀書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，這樣讀書可訓練學生專注力，心態放輕鬆，增強自信心，以大腦的超強記憶波直接吸收學習資料。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/>
            </a:r>
            <a:br>
              <a:rPr lang="en-US" altLang="zh-TW" kern="0" dirty="0">
                <a:solidFill>
                  <a:srgbClr val="666666"/>
                </a:solidFill>
                <a:latin typeface="Arial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90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8686800" cy="61261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ts val="2400"/>
              </a:lnSpc>
              <a:spcAft>
                <a:spcPts val="0"/>
              </a:spcAft>
            </a:pPr>
            <a:r>
              <a:rPr lang="en-US" altLang="zh-TW" b="1" kern="0" dirty="0">
                <a:solidFill>
                  <a:srgbClr val="FFFF00"/>
                </a:solidFill>
                <a:highlight>
                  <a:srgbClr val="FF00FF"/>
                </a:highlight>
                <a:latin typeface="Arial"/>
                <a:cs typeface="Times New Roman"/>
              </a:rPr>
              <a:t>HSP</a:t>
            </a:r>
            <a:r>
              <a:rPr lang="zh-TW" altLang="zh-TW" b="1" kern="0" dirty="0">
                <a:solidFill>
                  <a:srgbClr val="FFFF00"/>
                </a:solidFill>
                <a:highlight>
                  <a:srgbClr val="FF00FF"/>
                </a:highlight>
                <a:latin typeface="Arial"/>
                <a:cs typeface="Arial"/>
              </a:rPr>
              <a:t>間腦啟發蒙眼讀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書針對兒童神經生理、心理發育特點，引進國外兒童訓練理念，立足于兒童身心發展規律和個體差異，讓兒童在訓練中逐步提升各種基礎能力，實現潛能的開發。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在短時間內激發大腦潛能，增強孩童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腦電波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的間腦啟發蒙眼讀書法課程。</a:t>
            </a:r>
            <a:r>
              <a:rPr lang="en-US" altLang="zh-TW" kern="0" dirty="0">
                <a:solidFill>
                  <a:srgbClr val="666666"/>
                </a:solidFill>
                <a:latin typeface="Arial"/>
                <a:cs typeface="Times New Roman"/>
              </a:rPr>
              <a:t/>
            </a:r>
            <a:br>
              <a:rPr lang="en-US" altLang="zh-TW" kern="0" dirty="0">
                <a:solidFill>
                  <a:srgbClr val="666666"/>
                </a:solidFill>
                <a:latin typeface="Arial"/>
                <a:cs typeface="Times New Roman"/>
              </a:rPr>
            </a:b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課程對於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七至十二歲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的孩童尤為適合，通過學習與訓練，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666666"/>
                </a:solidFill>
                <a:highlight>
                  <a:srgbClr val="00FF00"/>
                </a:highlight>
                <a:latin typeface="Arial"/>
                <a:cs typeface="Arial"/>
              </a:rPr>
              <a:t>提高學生的專注力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；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增強孩子的自信心和表達能力；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666666"/>
                </a:solidFill>
                <a:highlight>
                  <a:srgbClr val="00FF00"/>
                </a:highlight>
                <a:latin typeface="Arial"/>
                <a:cs typeface="Arial"/>
              </a:rPr>
              <a:t>增強行動力；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提高學習能力，做到速讀、速記、速看；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666666"/>
                </a:solidFill>
                <a:highlight>
                  <a:srgbClr val="00FF00"/>
                </a:highlight>
                <a:latin typeface="Arial"/>
                <a:cs typeface="Arial"/>
              </a:rPr>
              <a:t>平衡左右腦，充分激發右腦潛能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，</a:t>
            </a:r>
            <a:endParaRPr lang="zh-TW" altLang="zh-TW" sz="1600" kern="100" dirty="0">
              <a:cs typeface="Times New Roman"/>
            </a:endParaRPr>
          </a:p>
          <a:p>
            <a:pPr>
              <a:lnSpc>
                <a:spcPts val="2400"/>
              </a:lnSpc>
              <a:spcAft>
                <a:spcPts val="0"/>
              </a:spcAft>
            </a:pP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甚至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00"/>
                </a:highlight>
                <a:latin typeface="Arial"/>
                <a:cs typeface="Arial"/>
              </a:rPr>
              <a:t>做到過目不忘，學習輕鬆拿高分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。</a:t>
            </a:r>
            <a:endParaRPr lang="zh-TW" altLang="zh-TW" sz="1600" kern="100" dirty="0">
              <a:cs typeface="Times New Roman"/>
            </a:endParaRPr>
          </a:p>
          <a:p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通過間腦啟發後，孩子即使在不理想的讀書環境裡，也能夠靜下心來學習，做到事半功倍，高效學習！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/>
            </a:r>
            <a:br>
              <a:rPr lang="en-US" altLang="zh-TW" kern="0" dirty="0">
                <a:solidFill>
                  <a:srgbClr val="666666"/>
                </a:solidFill>
                <a:latin typeface="Arial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58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>ESP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超能力課程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/>
            </a:r>
            <a:br>
              <a:rPr lang="en-US" altLang="zh-TW" kern="0" dirty="0">
                <a:solidFill>
                  <a:srgbClr val="666666"/>
                </a:solidFill>
                <a:latin typeface="Arial"/>
              </a:rPr>
            </a:br>
            <a:r>
              <a:rPr lang="en-US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</a:rPr>
              <a:t>1. 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物品透視訓練課程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：通過訓練，學生可以達到透視蓋著蓋子的杯中的飲料；放在盒子裡面的東西；撲克牌反面透視訓練等。通過訓練，可以讓學生提高專注力，擁有超強視力。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/>
            </a:r>
            <a:br>
              <a:rPr lang="en-US" altLang="zh-TW" kern="0" dirty="0">
                <a:solidFill>
                  <a:srgbClr val="666666"/>
                </a:solidFill>
                <a:latin typeface="Arial"/>
              </a:rPr>
            </a:br>
            <a:r>
              <a:rPr lang="en-US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</a:rPr>
              <a:t>2. 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心靈感應課程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：心靈感應也被稱作直覺、預感、第六感等等，指的是兩個人之間不用視覺、聽覺、嗅覺、味覺、觸覺這五種傳統感覺，而用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>“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第六感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>”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來傳遞思維和感覺的資訊。通過心靈感應課程，學生可以提高第六感和直覺力，可以更好地感應到別人的想法，達到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>“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心有靈犀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>”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，對學生以後人際交往，處理事情，甚至經過訓練可猜出對方心裡想的數字、事物。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/>
            </a:r>
            <a:br>
              <a:rPr lang="en-US" altLang="zh-TW" kern="0" dirty="0">
                <a:solidFill>
                  <a:srgbClr val="666666"/>
                </a:solidFill>
                <a:latin typeface="Arial"/>
              </a:rPr>
            </a:br>
            <a:r>
              <a:rPr lang="en-US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</a:rPr>
              <a:t>3. 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超能力訓練課程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：超能力又名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>“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特異功能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>”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。通過一定的訓練和引導，可以根據不同學生的狀況，讓學生最大開發自身的潛能。其實每個人都有超能力，看你有沒有把自身的超能力啟動出來。通過學習超能力訓練課程，學生可能做到：增加自身的意念力與吸引力；意念彎勺；身體吸物品；意念移物；意念物體轉動；綠豆發芽等。</a:t>
            </a:r>
            <a:r>
              <a:rPr lang="en-US" altLang="zh-TW" kern="0" dirty="0">
                <a:solidFill>
                  <a:srgbClr val="666666"/>
                </a:solidFill>
                <a:latin typeface="Arial"/>
              </a:rPr>
              <a:t/>
            </a:r>
            <a:br>
              <a:rPr lang="en-US" altLang="zh-TW" kern="0" dirty="0">
                <a:solidFill>
                  <a:srgbClr val="666666"/>
                </a:solidFill>
                <a:latin typeface="Arial"/>
              </a:rPr>
            </a:br>
            <a:r>
              <a:rPr lang="en-US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</a:rPr>
              <a:t>4. </a:t>
            </a:r>
            <a:r>
              <a:rPr lang="zh-TW" altLang="zh-TW" kern="0" dirty="0">
                <a:solidFill>
                  <a:srgbClr val="666666"/>
                </a:solidFill>
                <a:highlight>
                  <a:srgbClr val="00FFFF"/>
                </a:highlight>
                <a:latin typeface="Arial"/>
                <a:cs typeface="Arial"/>
              </a:rPr>
              <a:t>身體透視訓練課程</a:t>
            </a:r>
            <a:r>
              <a:rPr lang="zh-TW" altLang="zh-TW" kern="0" dirty="0">
                <a:solidFill>
                  <a:srgbClr val="666666"/>
                </a:solidFill>
                <a:latin typeface="Arial"/>
                <a:cs typeface="Arial"/>
              </a:rPr>
              <a:t>：通過身體透視訓練課程，學生可以做到透視自己或者別人的身體內臟，器官等，從而讓自己可以清楚掌控自己的身體健康，如果以後從事醫療工作，則有助於對人類身體健康更好的研究，為你奠定醫學上的異于常人的基礎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934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252536" y="0"/>
            <a:ext cx="9396536" cy="7821488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間腦音樂基於大腦共振的基本原則，這就意味著：這種特殊音樂結構中的和諧，通過耳朵傳入大腦，再經大腦到各個器官後，在各個器官引起共鳴。間腦啟發的原理是通過音波喚醒腦波，通過高科技製作出來的正版間腦音樂，可以更好更快地激發孩子的間腦。同時，大腦音樂兩耳存在著不同音訊刺激，只有這樣，才能讓間腦開啟。</a:t>
            </a:r>
          </a:p>
          <a:p>
            <a:r>
              <a:rPr lang="zh-TW" altLang="en-US" sz="2800" dirty="0"/>
              <a:t>音樂共振的原理：音樂也是一種振波，自然可以對人體產生作用，當音樂的振波與人體的微振組合時，兩者便會發生共振，使體內的微振加強，牽引情緒產生變化。</a:t>
            </a:r>
          </a:p>
          <a:p>
            <a:r>
              <a:rPr lang="zh-TW" altLang="en-US" sz="2800" dirty="0"/>
              <a:t>間腦音樂是建立在和諧共振的基礎上，藉由立體時空動效的結構，加上兩耳音樂兩耳不同的音訊刺激，產生音樂共振，刺激間腦的松果體，從而成為開啟間腦的一把鑰匙。</a:t>
            </a:r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093154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" y="0"/>
            <a:ext cx="911255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71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407"/>
            <a:ext cx="9144000" cy="668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36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0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2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275" y="0"/>
            <a:ext cx="92968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8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77" y="0"/>
            <a:ext cx="91540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2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.alicdn.com/imgextra/i4/4123830552/O1CN01FYrwTB1FwrExD9545_!!4123830552.jpg_320x5000Q50s50.jpg_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1" y="836712"/>
            <a:ext cx="916610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2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59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8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04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76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lvl="0"/>
            <a:r>
              <a:rPr lang="zh-TW" altLang="en-US" sz="2800" dirty="0">
                <a:solidFill>
                  <a:prstClr val="black"/>
                </a:solidFill>
              </a:rPr>
              <a:t>耳朵是大腦最大的感覺能量提供者，所以它也是腦電活動最大的轉換者。我們的耳朵，皮膚，眼睛，嘴巴和鼻子不停地從周圍環境中接受感覺刺激，並且在感覺細胞中轉換成電脈衝後傳遞到大腦。</a:t>
            </a:r>
          </a:p>
          <a:p>
            <a:pPr lvl="0"/>
            <a:r>
              <a:rPr lang="zh-TW" altLang="en-US" sz="2800" dirty="0">
                <a:solidFill>
                  <a:prstClr val="black"/>
                </a:solidFill>
              </a:rPr>
              <a:t>令人吃驚的是，醫學研究顯示我們的五種感覺器官向大腦提供的能量中，</a:t>
            </a:r>
            <a:r>
              <a:rPr lang="en-US" altLang="zh-TW" sz="2800" dirty="0">
                <a:solidFill>
                  <a:prstClr val="black"/>
                </a:solidFill>
              </a:rPr>
              <a:t>80-90%</a:t>
            </a:r>
            <a:r>
              <a:rPr lang="zh-TW" altLang="en-US" sz="2800" dirty="0">
                <a:solidFill>
                  <a:prstClr val="black"/>
                </a:solidFill>
              </a:rPr>
              <a:t>的感覺能量是耳朵傳遞的！由此可見，我們的耳朵是大腦</a:t>
            </a:r>
            <a:r>
              <a:rPr lang="en-US" altLang="zh-TW" sz="2800" dirty="0">
                <a:solidFill>
                  <a:prstClr val="black"/>
                </a:solidFill>
              </a:rPr>
              <a:t>—</a:t>
            </a:r>
            <a:r>
              <a:rPr lang="zh-TW" altLang="en-US" sz="2800" dirty="0">
                <a:solidFill>
                  <a:prstClr val="black"/>
                </a:solidFill>
              </a:rPr>
              <a:t>我們所有器官的中樞</a:t>
            </a:r>
            <a:r>
              <a:rPr lang="en-US" altLang="zh-TW" sz="2800" dirty="0">
                <a:solidFill>
                  <a:prstClr val="black"/>
                </a:solidFill>
              </a:rPr>
              <a:t>—</a:t>
            </a:r>
            <a:r>
              <a:rPr lang="zh-TW" altLang="en-US" sz="2800" dirty="0">
                <a:solidFill>
                  <a:prstClr val="black"/>
                </a:solidFill>
              </a:rPr>
              <a:t>電活動最大的轉換器。</a:t>
            </a:r>
          </a:p>
          <a:p>
            <a:pPr lvl="0"/>
            <a:r>
              <a:rPr lang="zh-TW" altLang="en-US" sz="2800" dirty="0">
                <a:solidFill>
                  <a:prstClr val="black"/>
                </a:solidFill>
              </a:rPr>
              <a:t>因此，要想開啟間腦，最有效的音樂是通過共振耳機播放大腦共振音樂，學生戴著耳機聆聽間腦啟發音樂，這樣才能更好的刺激到大腦的松果體。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521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右脑开发耳机产品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11" y="-22162"/>
            <a:ext cx="9140174" cy="688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右脑开发耳机产品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11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右脑开发耳机产品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2" y="-11760"/>
            <a:ext cx="9149043" cy="686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01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右脑开发耳机产品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2387"/>
            <a:ext cx="9075205" cy="680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047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右脑开发耳机产品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4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右脑开发耳机产品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200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1007</Words>
  <Application>Microsoft Office PowerPoint</Application>
  <PresentationFormat>如螢幕大小 (4:3)</PresentationFormat>
  <Paragraphs>58</Paragraphs>
  <Slides>28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Office 佈景主題</vt:lpstr>
      <vt:lpstr>QSR-QSR-QSR表演A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HSP間腦開發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QSR-QSR-QSR表演A</dc:title>
  <dc:creator>user</dc:creator>
  <cp:lastModifiedBy>user</cp:lastModifiedBy>
  <cp:revision>1</cp:revision>
  <dcterms:created xsi:type="dcterms:W3CDTF">2021-02-08T15:16:26Z</dcterms:created>
  <dcterms:modified xsi:type="dcterms:W3CDTF">2021-02-08T15:16:55Z</dcterms:modified>
</cp:coreProperties>
</file>