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6" r:id="rId5"/>
    <p:sldId id="287" r:id="rId6"/>
    <p:sldId id="288" r:id="rId7"/>
    <p:sldId id="257" r:id="rId8"/>
    <p:sldId id="258" r:id="rId9"/>
    <p:sldId id="259" r:id="rId10"/>
    <p:sldId id="260" r:id="rId11"/>
    <p:sldId id="280" r:id="rId12"/>
    <p:sldId id="261" r:id="rId13"/>
    <p:sldId id="262" r:id="rId14"/>
    <p:sldId id="263" r:id="rId15"/>
    <p:sldId id="264" r:id="rId16"/>
    <p:sldId id="266" r:id="rId17"/>
    <p:sldId id="267" r:id="rId18"/>
    <p:sldId id="283" r:id="rId19"/>
    <p:sldId id="281" r:id="rId20"/>
    <p:sldId id="282" r:id="rId21"/>
    <p:sldId id="268" r:id="rId22"/>
    <p:sldId id="269" r:id="rId23"/>
    <p:sldId id="270" r:id="rId24"/>
    <p:sldId id="271" r:id="rId25"/>
    <p:sldId id="276" r:id="rId26"/>
    <p:sldId id="277" r:id="rId27"/>
    <p:sldId id="278" r:id="rId28"/>
    <p:sldId id="275" r:id="rId29"/>
    <p:sldId id="272" r:id="rId30"/>
    <p:sldId id="279" r:id="rId31"/>
    <p:sldId id="273" r:id="rId32"/>
    <p:sldId id="274" r:id="rId33"/>
    <p:sldId id="265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740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2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055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09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119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290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69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432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71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730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616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12CC3-2625-47F8-A964-3B6A669CEACF}" type="datetimeFigureOut">
              <a:rPr lang="zh-TW" altLang="en-US" smtClean="0"/>
              <a:t>2019/7/30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339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0648" y="208558"/>
            <a:ext cx="8206680" cy="1470025"/>
          </a:xfrm>
        </p:spPr>
        <p:txBody>
          <a:bodyPr/>
          <a:lstStyle/>
          <a:p>
            <a:r>
              <a:rPr lang="zh-TW" altLang="en-US" dirty="0" smtClean="0"/>
              <a:t>小我物質○中我流動◎大我量子的不同世界</a:t>
            </a: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2123728" y="1916832"/>
            <a:ext cx="4896544" cy="47525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3203848" y="2852936"/>
            <a:ext cx="2736304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 flipV="1">
            <a:off x="4572000" y="3068960"/>
            <a:ext cx="3168352" cy="12241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H="1" flipV="1">
            <a:off x="1475656" y="2852936"/>
            <a:ext cx="3096344" cy="144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572000" y="4257092"/>
            <a:ext cx="0" cy="26009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4247964" y="3076065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</a:rPr>
              <a:t>觀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896036" y="4437112"/>
            <a:ext cx="684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/>
              <a:t>覺</a:t>
            </a:r>
            <a:endParaRPr lang="zh-TW" altLang="en-US" sz="48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491880" y="4293096"/>
            <a:ext cx="756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</a:rPr>
              <a:t>悟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031940" y="1678583"/>
            <a:ext cx="86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 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力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616116" y="5107647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00B0F0"/>
                </a:solidFill>
              </a:rPr>
              <a:t>流</a:t>
            </a:r>
            <a:endParaRPr lang="zh-TW" altLang="en-US" sz="5400" b="1" dirty="0">
              <a:solidFill>
                <a:srgbClr val="00B0F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483768" y="4708594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/>
              <a:t>神</a:t>
            </a:r>
            <a:endParaRPr lang="zh-TW" altLang="en-US" sz="5400" b="1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3231721" y="2420888"/>
            <a:ext cx="800219" cy="1260140"/>
          </a:xfrm>
          <a:prstGeom prst="rect">
            <a:avLst/>
          </a:prstGeom>
          <a:solidFill>
            <a:srgbClr val="00B05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dirty="0" smtClean="0"/>
              <a:t>固態</a:t>
            </a:r>
            <a:endParaRPr lang="zh-TW" altLang="en-US" sz="40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732451" y="3907062"/>
            <a:ext cx="738664" cy="1010716"/>
          </a:xfrm>
          <a:prstGeom prst="rect">
            <a:avLst/>
          </a:prstGeom>
          <a:solidFill>
            <a:srgbClr val="00B0F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3600" dirty="0" smtClean="0"/>
              <a:t>液態</a:t>
            </a:r>
            <a:endParaRPr lang="zh-TW" altLang="en-US" sz="36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3631830" y="5261233"/>
            <a:ext cx="800219" cy="1192103"/>
          </a:xfrm>
          <a:prstGeom prst="rect">
            <a:avLst/>
          </a:prstGeom>
          <a:solidFill>
            <a:srgbClr val="0070C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dirty="0" smtClean="0"/>
              <a:t>汽態</a:t>
            </a:r>
            <a:endParaRPr lang="zh-TW" altLang="en-US" sz="4000" dirty="0"/>
          </a:p>
        </p:txBody>
      </p:sp>
      <p:cxnSp>
        <p:nvCxnSpPr>
          <p:cNvPr id="24" name="直線單箭頭接點 23"/>
          <p:cNvCxnSpPr/>
          <p:nvPr/>
        </p:nvCxnSpPr>
        <p:spPr>
          <a:xfrm flipV="1">
            <a:off x="6804248" y="4149080"/>
            <a:ext cx="504056" cy="1080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7308304" y="3841894"/>
            <a:ext cx="172819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B0F0"/>
                </a:solidFill>
              </a:rPr>
              <a:t>第二回</a:t>
            </a:r>
            <a:r>
              <a:rPr lang="zh-TW" altLang="en-US" sz="3200" dirty="0" smtClean="0"/>
              <a:t>精氣神能量</a:t>
            </a:r>
            <a:endParaRPr lang="zh-TW" altLang="en-US" sz="3200" dirty="0"/>
          </a:p>
        </p:txBody>
      </p:sp>
      <p:cxnSp>
        <p:nvCxnSpPr>
          <p:cNvPr id="27" name="直線單箭頭接點 26"/>
          <p:cNvCxnSpPr/>
          <p:nvPr/>
        </p:nvCxnSpPr>
        <p:spPr>
          <a:xfrm flipH="1">
            <a:off x="5364088" y="2278747"/>
            <a:ext cx="1116124" cy="12128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6481344" y="1556792"/>
            <a:ext cx="2339128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B0F0"/>
                </a:solidFill>
              </a:rPr>
              <a:t>第一回</a:t>
            </a:r>
            <a:r>
              <a:rPr lang="zh-TW" altLang="en-US" sz="3200" dirty="0">
                <a:solidFill>
                  <a:srgbClr val="FF0000"/>
                </a:solidFill>
              </a:rPr>
              <a:t>五感</a:t>
            </a:r>
            <a:r>
              <a:rPr lang="zh-TW" altLang="en-US" sz="3200" dirty="0" smtClean="0"/>
              <a:t>向內看感受</a:t>
            </a:r>
            <a:endParaRPr lang="zh-TW" altLang="en-US" sz="3200" dirty="0"/>
          </a:p>
        </p:txBody>
      </p:sp>
      <p:cxnSp>
        <p:nvCxnSpPr>
          <p:cNvPr id="30" name="直線單箭頭接點 29"/>
          <p:cNvCxnSpPr/>
          <p:nvPr/>
        </p:nvCxnSpPr>
        <p:spPr>
          <a:xfrm>
            <a:off x="7740352" y="2634010"/>
            <a:ext cx="720080" cy="1207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8244408" y="305095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培養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49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1" y="225426"/>
            <a:ext cx="6857999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368425" y="0"/>
            <a:ext cx="2267471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</a:rPr>
              <a:t>七輪七彩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6" y="0"/>
            <a:ext cx="63766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9814" y="1048852"/>
            <a:ext cx="6945313" cy="4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652118" y="5085184"/>
            <a:ext cx="151216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</a:rPr>
              <a:t>牛頓定律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568454" y="3743106"/>
            <a:ext cx="1457821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</a:rPr>
              <a:t>量子定律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1413" y="885825"/>
            <a:ext cx="6861175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012160" y="5085184"/>
            <a:ext cx="864096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</a:rPr>
              <a:t>量子</a:t>
            </a:r>
            <a:endParaRPr lang="en-US" altLang="zh-TW" sz="2400" b="1" dirty="0" smtClean="0">
              <a:solidFill>
                <a:srgbClr val="FFFF00"/>
              </a:solidFill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</a:rPr>
              <a:t>定律</a:t>
            </a:r>
            <a:endParaRPr lang="zh-TW" altLang="en-US" sz="2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2028825" y="5085184"/>
            <a:ext cx="814983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FF00"/>
                </a:solidFill>
              </a:rPr>
              <a:t>牛頓定律</a:t>
            </a:r>
            <a:endParaRPr lang="zh-TW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3150" y="871538"/>
            <a:ext cx="69977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571999" y="5445224"/>
                <a:ext cx="2557463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FFFF00"/>
                    </a:solidFill>
                  </a:rPr>
                  <a:t>物質牛頓定律</a:t>
                </a:r>
                <a:r>
                  <a:rPr lang="zh-TW" altLang="en-US" b="1" dirty="0" smtClean="0">
                    <a:solidFill>
                      <a:srgbClr val="002060"/>
                    </a:solidFill>
                  </a:rPr>
                  <a:t>邏輯</a:t>
                </a:r>
                <a14:m>
                  <m:oMath xmlns:m="http://schemas.openxmlformats.org/officeDocument/2006/math">
                    <m:r>
                      <a:rPr lang="zh-TW" altLang="en-US" b="1" i="1" smtClean="0">
                        <a:solidFill>
                          <a:srgbClr val="FFFF00"/>
                        </a:solidFill>
                        <a:latin typeface="Cambria Math"/>
                      </a:rPr>
                      <m:t>𝜷</m:t>
                    </m:r>
                    <m:r>
                      <a:rPr lang="zh-TW" altLang="en-US" b="0" i="1" smtClean="0">
                        <a:solidFill>
                          <a:srgbClr val="FFFF00"/>
                        </a:solidFill>
                        <a:latin typeface="Cambria Math"/>
                      </a:rPr>
                      <m:t>腦</m:t>
                    </m:r>
                  </m:oMath>
                </a14:m>
                <a:endParaRPr lang="zh-TW" alt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5445224"/>
                <a:ext cx="255746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905"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427985" y="6390620"/>
                <a:ext cx="2701478" cy="646331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FFFF00"/>
                    </a:solidFill>
                  </a:rPr>
                  <a:t>波能量子定律</a:t>
                </a:r>
                <a14:m>
                  <m:oMath xmlns:m="http://schemas.openxmlformats.org/officeDocument/2006/math">
                    <m:r>
                      <a:rPr lang="zh-TW" altLang="en-US" b="1" i="1" smtClean="0">
                        <a:solidFill>
                          <a:srgbClr val="002060"/>
                        </a:solidFill>
                        <a:latin typeface="Cambria Math"/>
                      </a:rPr>
                      <m:t>𝜹</m:t>
                    </m:r>
                    <m:r>
                      <a:rPr lang="zh-TW" altLang="en-US" b="1" i="1">
                        <a:solidFill>
                          <a:srgbClr val="002060"/>
                        </a:solidFill>
                        <a:latin typeface="Cambria Math"/>
                      </a:rPr>
                      <m:t>接通內在宇宙智慧腦</m:t>
                    </m:r>
                  </m:oMath>
                </a14:m>
                <a:endParaRPr lang="zh-TW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5" y="6390620"/>
                <a:ext cx="270147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1802" t="-3774" b="-47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4067944" y="6021288"/>
            <a:ext cx="2304256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間腦松果體情感定律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14278" y="193425"/>
            <a:ext cx="6858000" cy="647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07703" y="0"/>
            <a:ext cx="194421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</a:rPr>
              <a:t>光粒子結構圖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79" y="0"/>
            <a:ext cx="654230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4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8088" y="774700"/>
            <a:ext cx="6726237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8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7438" y="1328738"/>
            <a:ext cx="696912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2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8" y="609278"/>
            <a:ext cx="6858000" cy="56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8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9" y="116632"/>
            <a:ext cx="9171456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9513" y="1360488"/>
            <a:ext cx="6783387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1722" y="1346671"/>
            <a:ext cx="706858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627783" y="2492896"/>
            <a:ext cx="1656185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量子定律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>
                <a:solidFill>
                  <a:srgbClr val="FFFF00"/>
                </a:solidFill>
              </a:rPr>
              <a:t>右腦宇宙</a:t>
            </a:r>
            <a:r>
              <a:rPr lang="zh-TW" altLang="en-US" b="1" dirty="0" smtClean="0">
                <a:solidFill>
                  <a:srgbClr val="FFFF00"/>
                </a:solidFill>
              </a:rPr>
              <a:t>意識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>
                <a:solidFill>
                  <a:srgbClr val="FFFF00"/>
                </a:solidFill>
              </a:rPr>
              <a:t>高速</a:t>
            </a:r>
            <a:r>
              <a:rPr lang="zh-TW" altLang="en-US" b="1" dirty="0" smtClean="0">
                <a:solidFill>
                  <a:srgbClr val="FFFF00"/>
                </a:solidFill>
              </a:rPr>
              <a:t>腦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>
                <a:solidFill>
                  <a:srgbClr val="FFFF00"/>
                </a:solidFill>
              </a:rPr>
              <a:t>祖先</a:t>
            </a:r>
            <a:r>
              <a:rPr lang="zh-TW" altLang="en-US" b="1" dirty="0" smtClean="0">
                <a:solidFill>
                  <a:srgbClr val="FFFF00"/>
                </a:solidFill>
              </a:rPr>
              <a:t>腦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>
                <a:solidFill>
                  <a:srgbClr val="FFFF00"/>
                </a:solidFill>
              </a:rPr>
              <a:t>先天腦</a:t>
            </a:r>
            <a:endParaRPr lang="en-US" altLang="zh-TW" b="1" dirty="0" smtClean="0">
              <a:solidFill>
                <a:srgbClr val="FFFF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627783" y="5229200"/>
            <a:ext cx="1800201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rgbClr val="FFFF00"/>
                </a:solidFill>
              </a:rPr>
              <a:t>牛頓定律</a:t>
            </a:r>
            <a:endParaRPr lang="en-US" altLang="zh-TW" b="1" dirty="0">
              <a:solidFill>
                <a:srgbClr val="FFFF00"/>
              </a:solidFill>
            </a:endParaRPr>
          </a:p>
          <a:p>
            <a:pPr lvl="0"/>
            <a:r>
              <a:rPr lang="zh-TW" altLang="en-US" b="1" dirty="0" smtClean="0">
                <a:solidFill>
                  <a:srgbClr val="FFFF00"/>
                </a:solidFill>
              </a:rPr>
              <a:t>左腦意識</a:t>
            </a:r>
            <a:endParaRPr lang="en-US" altLang="zh-TW" b="1" dirty="0">
              <a:solidFill>
                <a:srgbClr val="FFFF00"/>
              </a:solidFill>
            </a:endParaRPr>
          </a:p>
          <a:p>
            <a:pPr lvl="0"/>
            <a:r>
              <a:rPr lang="zh-TW" altLang="en-US" b="1" dirty="0" smtClean="0">
                <a:solidFill>
                  <a:srgbClr val="FFFF00"/>
                </a:solidFill>
              </a:rPr>
              <a:t>低速</a:t>
            </a:r>
            <a:r>
              <a:rPr lang="zh-TW" altLang="en-US" b="1" dirty="0">
                <a:solidFill>
                  <a:srgbClr val="FFFF00"/>
                </a:solidFill>
              </a:rPr>
              <a:t>腦</a:t>
            </a:r>
            <a:endParaRPr lang="en-US" altLang="zh-TW" b="1" dirty="0">
              <a:solidFill>
                <a:srgbClr val="FFFF00"/>
              </a:solidFill>
            </a:endParaRPr>
          </a:p>
          <a:p>
            <a:pPr lvl="0"/>
            <a:r>
              <a:rPr lang="zh-TW" altLang="en-US" b="1" dirty="0" smtClean="0">
                <a:solidFill>
                  <a:srgbClr val="FFFF00"/>
                </a:solidFill>
              </a:rPr>
              <a:t>數理腦邏輯腦</a:t>
            </a:r>
            <a:endParaRPr lang="en-US" altLang="zh-TW" b="1" dirty="0">
              <a:solidFill>
                <a:srgbClr val="FFFF00"/>
              </a:solidFill>
            </a:endParaRPr>
          </a:p>
          <a:p>
            <a:pPr lvl="0"/>
            <a:r>
              <a:rPr lang="zh-TW" altLang="en-US" b="1" dirty="0" smtClean="0">
                <a:solidFill>
                  <a:srgbClr val="FFFF00"/>
                </a:solidFill>
              </a:rPr>
              <a:t>後天</a:t>
            </a:r>
            <a:r>
              <a:rPr lang="zh-TW" altLang="en-US" b="1" dirty="0">
                <a:solidFill>
                  <a:srgbClr val="FFFF00"/>
                </a:solidFill>
              </a:rPr>
              <a:t>腦</a:t>
            </a:r>
            <a:endParaRPr lang="en-US" altLang="zh-TW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8355" y="467606"/>
            <a:ext cx="6954837" cy="592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616035" y="-49212"/>
            <a:ext cx="4463524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</a:rPr>
              <a:t>人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-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靈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-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神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=</a:t>
            </a:r>
            <a:r>
              <a:rPr lang="zh-TW" altLang="en-US" sz="3200" b="1" dirty="0">
                <a:solidFill>
                  <a:srgbClr val="FFFF00"/>
                </a:solidFill>
              </a:rPr>
              <a:t>透過𝛼𝜃𝛿修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練修行</a:t>
            </a:r>
            <a:endParaRPr lang="en-US" altLang="zh-TW" sz="3200" b="1" dirty="0" smtClean="0">
              <a:solidFill>
                <a:srgbClr val="FFFF00"/>
              </a:solidFill>
            </a:endParaRPr>
          </a:p>
          <a:p>
            <a:r>
              <a:rPr lang="zh-TW" altLang="en-US" sz="3200" b="1" dirty="0" smtClean="0">
                <a:solidFill>
                  <a:srgbClr val="FFFF00"/>
                </a:solidFill>
              </a:rPr>
              <a:t>直到神性空無自現</a:t>
            </a:r>
            <a:endParaRPr lang="zh-TW" alt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987824" y="2420888"/>
            <a:ext cx="151216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𝛼𝜃</a:t>
            </a:r>
            <a:r>
              <a:rPr lang="zh-TW" altLang="en-US" sz="2000" dirty="0" smtClean="0"/>
              <a:t>𝛿三重腦</a:t>
            </a:r>
            <a:endParaRPr lang="zh-TW" altLang="en-US" sz="2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987824" y="3789040"/>
            <a:ext cx="43204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𝛽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287464" y="1974612"/>
            <a:ext cx="50405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𝛿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504467" y="2437176"/>
            <a:ext cx="43204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𝜃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626938" y="2863421"/>
            <a:ext cx="43152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/>
              <a:t>𝛼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842702" y="3448196"/>
            <a:ext cx="473714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altLang="zh-TW" sz="3200" dirty="0" smtClean="0"/>
          </a:p>
          <a:p>
            <a:r>
              <a:rPr lang="zh-TW" altLang="en-US" sz="3200" dirty="0" smtClean="0"/>
              <a:t>𝛽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578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0625" y="1157288"/>
            <a:ext cx="6761163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518572" y="1844824"/>
            <a:ext cx="461665" cy="13681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     </a:t>
            </a:r>
            <a:r>
              <a:rPr lang="zh-TW" altLang="en-US" b="1" dirty="0" smtClean="0">
                <a:solidFill>
                  <a:srgbClr val="FFFF00"/>
                </a:solidFill>
              </a:rPr>
              <a:t>量子定律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518572" y="3314150"/>
            <a:ext cx="461665" cy="12241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物質定律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4913" y="1146175"/>
            <a:ext cx="6732587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288381" y="1484784"/>
            <a:ext cx="1275507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物質定律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88381" y="3645024"/>
            <a:ext cx="127550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量子定律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206" y="-693520"/>
            <a:ext cx="6857999" cy="824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48685" y="116632"/>
            <a:ext cx="297118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</a:rPr>
              <a:t>本我◎自我◎超我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4984"/>
            <a:ext cx="53285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0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80" y="404664"/>
            <a:ext cx="931275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06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5649" y="1148557"/>
            <a:ext cx="6997700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86707" y="1124744"/>
            <a:ext cx="5135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</a:rPr>
              <a:t>觀</a:t>
            </a:r>
            <a:r>
              <a:rPr lang="en-US" altLang="zh-TW" sz="3600" dirty="0" smtClean="0"/>
              <a:t>-</a:t>
            </a:r>
            <a:r>
              <a:rPr lang="zh-TW" altLang="en-US" sz="3600" dirty="0" smtClean="0"/>
              <a:t>覺</a:t>
            </a:r>
            <a:r>
              <a:rPr lang="en-US" altLang="zh-TW" sz="3600" dirty="0" smtClean="0"/>
              <a:t>-</a:t>
            </a:r>
            <a:r>
              <a:rPr lang="zh-TW" altLang="en-US" sz="3600" dirty="0" smtClean="0">
                <a:solidFill>
                  <a:srgbClr val="FF0000"/>
                </a:solidFill>
              </a:rPr>
              <a:t>悟</a:t>
            </a:r>
            <a:r>
              <a:rPr lang="en-US" altLang="zh-TW" sz="3600" dirty="0" smtClean="0"/>
              <a:t>--</a:t>
            </a:r>
            <a:r>
              <a:rPr lang="zh-TW" altLang="en-US" sz="3600" dirty="0" smtClean="0"/>
              <a:t>力</a:t>
            </a:r>
            <a:r>
              <a:rPr lang="en-US" altLang="zh-TW" sz="3600" dirty="0" smtClean="0"/>
              <a:t>-</a:t>
            </a:r>
            <a:r>
              <a:rPr lang="zh-TW" altLang="en-US" sz="3600" dirty="0" smtClean="0">
                <a:solidFill>
                  <a:srgbClr val="FF0000"/>
                </a:solidFill>
              </a:rPr>
              <a:t>流</a:t>
            </a:r>
            <a:r>
              <a:rPr lang="en-US" altLang="zh-TW" sz="3600" dirty="0" smtClean="0"/>
              <a:t>-</a:t>
            </a:r>
            <a:r>
              <a:rPr lang="zh-TW" altLang="en-US" sz="3600" b="1" dirty="0" smtClean="0">
                <a:solidFill>
                  <a:srgbClr val="7030A0"/>
                </a:solidFill>
              </a:rPr>
              <a:t>神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811043" y="1955741"/>
            <a:ext cx="211125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mtClean="0"/>
              <a:t>鏈接內在宇宙智慧</a:t>
            </a:r>
            <a:endParaRPr lang="zh-TW" altLang="en-US" dirty="0"/>
          </a:p>
        </p:txBody>
      </p:sp>
      <p:sp>
        <p:nvSpPr>
          <p:cNvPr id="4" name="向下箭號 3"/>
          <p:cNvSpPr/>
          <p:nvPr/>
        </p:nvSpPr>
        <p:spPr>
          <a:xfrm>
            <a:off x="4211960" y="764704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853274" y="17992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/>
              <a:t>解</a:t>
            </a:r>
            <a:r>
              <a:rPr lang="zh-TW" altLang="en-US" sz="3200" dirty="0"/>
              <a:t>創</a:t>
            </a:r>
          </a:p>
        </p:txBody>
      </p:sp>
    </p:spTree>
    <p:extLst>
      <p:ext uri="{BB962C8B-B14F-4D97-AF65-F5344CB8AC3E}">
        <p14:creationId xmlns:p14="http://schemas.microsoft.com/office/powerpoint/2010/main" val="8828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5407" y="542633"/>
            <a:ext cx="6712744" cy="562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698039" y="2384051"/>
            <a:ext cx="1577817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smtClean="0">
                <a:solidFill>
                  <a:srgbClr val="FFFF00"/>
                </a:solidFill>
              </a:rPr>
              <a:t>波能量子</a:t>
            </a:r>
            <a:r>
              <a:rPr lang="zh-TW" altLang="en-US" sz="2400" b="1" dirty="0" smtClean="0">
                <a:solidFill>
                  <a:srgbClr val="FFFF00"/>
                </a:solidFill>
              </a:rPr>
              <a:t>定律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698039" y="4077072"/>
            <a:ext cx="2081873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</a:rPr>
              <a:t>物質牛頓</a:t>
            </a:r>
            <a:endParaRPr lang="en-US" altLang="zh-TW" sz="2400" b="1" dirty="0" smtClean="0">
              <a:solidFill>
                <a:srgbClr val="FFFF00"/>
              </a:solidFill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</a:rPr>
              <a:t>定律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051720" y="3356372"/>
            <a:ext cx="136815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</a:rPr>
              <a:t>熱力學定律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51793" y="620688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右腦深層腦</a:t>
            </a:r>
            <a:r>
              <a:rPr lang="en-US" altLang="zh-TW" dirty="0" smtClean="0"/>
              <a:t>-</a:t>
            </a:r>
            <a:r>
              <a:rPr lang="zh-TW" altLang="en-US" b="1" dirty="0" smtClean="0">
                <a:solidFill>
                  <a:srgbClr val="7030A0"/>
                </a:solidFill>
              </a:rPr>
              <a:t>右腦間腦</a:t>
            </a:r>
            <a:r>
              <a:rPr lang="en-US" altLang="zh-TW" dirty="0" smtClean="0"/>
              <a:t>-</a:t>
            </a:r>
            <a:r>
              <a:rPr lang="zh-TW" altLang="en-US" b="1" dirty="0" smtClean="0">
                <a:solidFill>
                  <a:srgbClr val="C00000"/>
                </a:solidFill>
              </a:rPr>
              <a:t>左腦邏輯腦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r>
              <a:rPr lang="zh-TW" altLang="en-US" b="1" dirty="0" smtClean="0">
                <a:solidFill>
                  <a:srgbClr val="C00000"/>
                </a:solidFill>
              </a:rPr>
              <a:t>宇宙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暗</a:t>
            </a:r>
            <a:r>
              <a:rPr lang="zh-TW" altLang="en-US" b="1" dirty="0">
                <a:solidFill>
                  <a:srgbClr val="FF0000"/>
                </a:solidFill>
              </a:rPr>
              <a:t>能量</a:t>
            </a:r>
            <a:r>
              <a:rPr lang="zh-TW" altLang="en-US" b="1" dirty="0" smtClean="0">
                <a:solidFill>
                  <a:srgbClr val="FF0000"/>
                </a:solidFill>
              </a:rPr>
              <a:t>佔˙</a:t>
            </a:r>
            <a:r>
              <a:rPr lang="en-US" altLang="zh-TW" b="1" dirty="0">
                <a:solidFill>
                  <a:srgbClr val="FF0000"/>
                </a:solidFill>
              </a:rPr>
              <a:t>73</a:t>
            </a:r>
            <a:r>
              <a:rPr lang="en-US" altLang="zh-TW" b="1" dirty="0" smtClean="0">
                <a:solidFill>
                  <a:srgbClr val="FF0000"/>
                </a:solidFill>
              </a:rPr>
              <a:t>%</a:t>
            </a:r>
          </a:p>
          <a:p>
            <a:r>
              <a:rPr lang="zh-TW" altLang="en-US" b="1" dirty="0" smtClean="0">
                <a:solidFill>
                  <a:srgbClr val="7030A0"/>
                </a:solidFill>
              </a:rPr>
              <a:t>暗物質佔</a:t>
            </a:r>
            <a:r>
              <a:rPr lang="en-US" altLang="zh-TW" b="1" dirty="0" smtClean="0">
                <a:solidFill>
                  <a:srgbClr val="7030A0"/>
                </a:solidFill>
              </a:rPr>
              <a:t>23%</a:t>
            </a:r>
          </a:p>
          <a:p>
            <a:endParaRPr lang="en-US" altLang="zh-TW" b="1" dirty="0" smtClean="0">
              <a:solidFill>
                <a:srgbClr val="7030A0"/>
              </a:solidFill>
            </a:endParaRPr>
          </a:p>
          <a:p>
            <a:r>
              <a:rPr lang="zh-TW" altLang="en-US" b="1" dirty="0" smtClean="0">
                <a:solidFill>
                  <a:srgbClr val="C00000"/>
                </a:solidFill>
              </a:rPr>
              <a:t>顯物質佔</a:t>
            </a:r>
            <a:r>
              <a:rPr lang="en-US" altLang="zh-TW" b="1" dirty="0" smtClean="0">
                <a:solidFill>
                  <a:srgbClr val="C00000"/>
                </a:solidFill>
              </a:rPr>
              <a:t>4%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7443" y="731014"/>
            <a:ext cx="6732587" cy="552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868144" y="3140968"/>
            <a:ext cx="43204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左腦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486599" y="3140968"/>
            <a:ext cx="461665" cy="684076"/>
          </a:xfrm>
          <a:prstGeom prst="rect">
            <a:avLst/>
          </a:prstGeom>
          <a:solidFill>
            <a:srgbClr val="7030A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右腦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86598" y="3825044"/>
            <a:ext cx="759545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FF00"/>
                </a:solidFill>
              </a:rPr>
              <a:t>𝜶</a:t>
            </a:r>
            <a:r>
              <a:rPr lang="zh-TW" altLang="en-US" sz="2000" dirty="0">
                <a:solidFill>
                  <a:srgbClr val="FFFF00"/>
                </a:solidFill>
              </a:rPr>
              <a:t>𝜽</a:t>
            </a:r>
            <a:r>
              <a:rPr lang="zh-TW" altLang="en-US" sz="2400" dirty="0">
                <a:solidFill>
                  <a:srgbClr val="FFFF00"/>
                </a:solidFill>
              </a:rPr>
              <a:t>𝜹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868144" y="3787299"/>
            <a:ext cx="432048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FF00"/>
                </a:solidFill>
              </a:rPr>
              <a:t>𝛽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123728" y="1052736"/>
            <a:ext cx="1368152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高度意識</a:t>
            </a:r>
            <a:endParaRPr lang="en-US" altLang="zh-TW" dirty="0" smtClean="0">
              <a:solidFill>
                <a:srgbClr val="FFFF00"/>
              </a:solidFill>
            </a:endParaRPr>
          </a:p>
          <a:p>
            <a:r>
              <a:rPr lang="zh-TW" altLang="en-US" dirty="0">
                <a:solidFill>
                  <a:srgbClr val="FFFF00"/>
                </a:solidFill>
              </a:rPr>
              <a:t>物質</a:t>
            </a:r>
            <a:r>
              <a:rPr lang="zh-TW" altLang="en-US" dirty="0" smtClean="0">
                <a:solidFill>
                  <a:srgbClr val="FFFF00"/>
                </a:solidFill>
              </a:rPr>
              <a:t>邏輯</a:t>
            </a:r>
            <a:endParaRPr lang="en-US" altLang="zh-TW" dirty="0" smtClean="0">
              <a:solidFill>
                <a:srgbClr val="FFFF00"/>
              </a:solidFill>
            </a:endParaRPr>
          </a:p>
          <a:p>
            <a:r>
              <a:rPr lang="en-US" altLang="zh-TW" dirty="0" smtClean="0">
                <a:solidFill>
                  <a:srgbClr val="FFFF00"/>
                </a:solidFill>
              </a:rPr>
              <a:t>95%</a:t>
            </a:r>
            <a:r>
              <a:rPr lang="zh-TW" altLang="en-US" dirty="0" smtClean="0">
                <a:solidFill>
                  <a:srgbClr val="FFFF00"/>
                </a:solidFill>
              </a:rPr>
              <a:t>𝛽腦波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139952" y="1038626"/>
            <a:ext cx="122413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半意識化</a:t>
            </a:r>
            <a:endParaRPr lang="en-US" altLang="zh-TW" dirty="0" smtClean="0"/>
          </a:p>
          <a:p>
            <a:r>
              <a:rPr lang="zh-TW" altLang="en-US" dirty="0"/>
              <a:t>似有似</a:t>
            </a:r>
            <a:r>
              <a:rPr lang="zh-TW" altLang="en-US" dirty="0" smtClean="0"/>
              <a:t>無</a:t>
            </a:r>
            <a:endParaRPr lang="en-US" altLang="zh-TW" dirty="0" smtClean="0"/>
          </a:p>
          <a:p>
            <a:r>
              <a:rPr lang="zh-TW" altLang="en-US" dirty="0"/>
              <a:t>𝜶</a:t>
            </a:r>
            <a:r>
              <a:rPr lang="zh-TW" altLang="en-US" dirty="0" smtClean="0"/>
              <a:t>𝜽波入定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688124" y="602104"/>
            <a:ext cx="1224136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無意識化</a:t>
            </a:r>
            <a:endParaRPr lang="en-US" altLang="zh-TW" dirty="0" smtClean="0">
              <a:solidFill>
                <a:srgbClr val="FFFF00"/>
              </a:solidFill>
            </a:endParaRPr>
          </a:p>
          <a:p>
            <a:r>
              <a:rPr lang="en-US" altLang="zh-TW" dirty="0" smtClean="0">
                <a:solidFill>
                  <a:srgbClr val="FFFF00"/>
                </a:solidFill>
              </a:rPr>
              <a:t>95%</a:t>
            </a:r>
            <a:r>
              <a:rPr lang="zh-TW" altLang="en-US" dirty="0" smtClean="0">
                <a:solidFill>
                  <a:srgbClr val="FFFF00"/>
                </a:solidFill>
              </a:rPr>
              <a:t>𝜹腦波</a:t>
            </a:r>
            <a:endParaRPr lang="en-US" altLang="zh-TW" dirty="0" smtClean="0">
              <a:solidFill>
                <a:srgbClr val="FFFF00"/>
              </a:solidFill>
            </a:endParaRPr>
          </a:p>
          <a:p>
            <a:r>
              <a:rPr lang="zh-TW" altLang="en-US" dirty="0">
                <a:solidFill>
                  <a:srgbClr val="FFFF00"/>
                </a:solidFill>
              </a:rPr>
              <a:t>虛空</a:t>
            </a:r>
            <a:r>
              <a:rPr lang="zh-TW" altLang="en-US" dirty="0" smtClean="0">
                <a:solidFill>
                  <a:srgbClr val="FFFF00"/>
                </a:solidFill>
              </a:rPr>
              <a:t>虛無</a:t>
            </a:r>
            <a:endParaRPr lang="en-US" altLang="zh-TW" dirty="0" smtClean="0">
              <a:solidFill>
                <a:srgbClr val="FFFF00"/>
              </a:solidFill>
            </a:endParaRPr>
          </a:p>
          <a:p>
            <a:r>
              <a:rPr lang="zh-TW" altLang="en-US" dirty="0">
                <a:solidFill>
                  <a:srgbClr val="FFFF00"/>
                </a:solidFill>
              </a:rPr>
              <a:t>內在智慧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724128" y="4437112"/>
            <a:ext cx="1522016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與宇宙智慧鏈接</a:t>
            </a:r>
            <a:endParaRPr lang="en-US" altLang="zh-TW" dirty="0" smtClean="0"/>
          </a:p>
          <a:p>
            <a:r>
              <a:rPr lang="zh-TW" altLang="en-US" dirty="0" smtClean="0"/>
              <a:t>從</a:t>
            </a:r>
            <a:r>
              <a:rPr lang="en-US" altLang="zh-TW" dirty="0" smtClean="0"/>
              <a:t>7.83Hz</a:t>
            </a:r>
            <a:r>
              <a:rPr lang="zh-TW" altLang="en-US" dirty="0" smtClean="0"/>
              <a:t>著手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139952" y="4194375"/>
            <a:ext cx="115212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靜心打坐冥想禪修</a:t>
            </a:r>
            <a:endParaRPr lang="en-US" altLang="zh-TW" dirty="0" smtClean="0"/>
          </a:p>
          <a:p>
            <a:r>
              <a:rPr lang="zh-TW" altLang="en-US" dirty="0" smtClean="0"/>
              <a:t>放鬆暗示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807804" y="4055876"/>
            <a:ext cx="828092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專注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站樁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en-US" altLang="zh-TW" b="1" dirty="0" smtClean="0">
                <a:solidFill>
                  <a:srgbClr val="FFFF00"/>
                </a:solidFill>
              </a:rPr>
              <a:t>SOP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27784" y="6834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固態</a:t>
            </a:r>
            <a:r>
              <a:rPr lang="en-US" altLang="zh-TW" dirty="0" smtClean="0"/>
              <a:t>-</a:t>
            </a:r>
            <a:r>
              <a:rPr lang="zh-TW" altLang="en-US" dirty="0" smtClean="0">
                <a:solidFill>
                  <a:srgbClr val="00B050"/>
                </a:solidFill>
              </a:rPr>
              <a:t>液態</a:t>
            </a:r>
            <a:r>
              <a:rPr lang="en-US" altLang="zh-TW" dirty="0" smtClean="0">
                <a:solidFill>
                  <a:srgbClr val="00B050"/>
                </a:solidFill>
              </a:rPr>
              <a:t>-</a:t>
            </a:r>
            <a:r>
              <a:rPr lang="zh-TW" altLang="en-US" dirty="0" smtClean="0">
                <a:solidFill>
                  <a:srgbClr val="7030A0"/>
                </a:solidFill>
              </a:rPr>
              <a:t>汽態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221850" y="1340768"/>
            <a:ext cx="30603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觀</a:t>
            </a:r>
            <a:endParaRPr lang="zh-TW" altLang="en-US" sz="2400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292080" y="1134521"/>
            <a:ext cx="28803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覺</a:t>
            </a:r>
            <a:endParaRPr lang="zh-TW" altLang="en-US" sz="2400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827611" y="903688"/>
            <a:ext cx="44681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</a:rPr>
              <a:t>悟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188499" y="1038626"/>
            <a:ext cx="95145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外內五感</a:t>
            </a:r>
            <a:endParaRPr lang="zh-TW" altLang="en-US" sz="1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427984" y="748148"/>
            <a:ext cx="1152128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C000"/>
                </a:solidFill>
              </a:rPr>
              <a:t>心腦合一</a:t>
            </a:r>
            <a:endParaRPr lang="zh-TW" altLang="en-US" sz="1400" dirty="0">
              <a:solidFill>
                <a:srgbClr val="FFC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832637" y="330809"/>
            <a:ext cx="994974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FF00"/>
                </a:solidFill>
              </a:rPr>
              <a:t>天人合一</a:t>
            </a:r>
            <a:endParaRPr lang="zh-TW" altLang="en-US" sz="1400" dirty="0">
              <a:solidFill>
                <a:srgbClr val="FFFF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455876" y="161776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力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220072" y="27709"/>
            <a:ext cx="10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</a:rPr>
              <a:t>創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912260" y="1365353"/>
            <a:ext cx="33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神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593088" y="67236"/>
            <a:ext cx="72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</a:rPr>
              <a:t>解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292080" y="1571600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流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3491880" y="2276872"/>
            <a:ext cx="5040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學習成長知識</a:t>
            </a:r>
            <a:endParaRPr lang="zh-TW" altLang="en-US" sz="12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5270108" y="2184539"/>
            <a:ext cx="648072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修行平衡智慧</a:t>
            </a:r>
            <a:endParaRPr lang="zh-TW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348" y="5389214"/>
            <a:ext cx="1375795" cy="148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2123728" y="2184539"/>
            <a:ext cx="288032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陽盛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848368" y="1987099"/>
            <a:ext cx="461665" cy="566772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陰盛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0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0"/>
            <a:ext cx="91163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9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8075" y="1014413"/>
            <a:ext cx="6926263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1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038" y="0"/>
            <a:ext cx="4803225" cy="678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6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7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650"/>
            <a:ext cx="9143999" cy="698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2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7" y="0"/>
            <a:ext cx="932254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86" y="0"/>
            <a:ext cx="92067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298" y="0"/>
            <a:ext cx="53530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8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68" y="0"/>
            <a:ext cx="4847904" cy="692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0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7438" y="1157288"/>
            <a:ext cx="69691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36096" y="548680"/>
            <a:ext cx="140761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修練修行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瞬間頓悟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436096" y="2888069"/>
            <a:ext cx="126360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刻苦耐勞努力堅持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296</Words>
  <Application>Microsoft Office PowerPoint</Application>
  <PresentationFormat>如螢幕大小 (4:3)</PresentationFormat>
  <Paragraphs>100</Paragraphs>
  <Slides>33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Office 佈景主題</vt:lpstr>
      <vt:lpstr>小我物質○中我流動◎大我量子的不同世界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50</cp:revision>
  <dcterms:created xsi:type="dcterms:W3CDTF">2019-07-28T23:47:55Z</dcterms:created>
  <dcterms:modified xsi:type="dcterms:W3CDTF">2019-07-29T22:59:46Z</dcterms:modified>
</cp:coreProperties>
</file>