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48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07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59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71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25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0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67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40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34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21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37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9F11-DC8D-420E-8A08-36D36D9F247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3F91-919E-4A73-AC6B-0E4D32D39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8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search?hl=zh-TW&amp;tbm=isch&amp;sxsrf=ACYBGNQvFgM2X-dr6BBQw2ameDzeUiTzxg:1575949098466&amp;source=hp&amp;biw=1350&amp;bih=651&amp;ei=KhPvXbfiGbuFr7wP5bSo4Ao&amp;q=zenatum+genabrain&amp;oq=&amp;gs_l=img.1.0.35i362i39l10.0.0..3310...2.0..0.0.0.......0......gws-wiz-img.....10.QZIQGZxC-g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atum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altLang="zh-TW" dirty="0" smtClean="0"/>
              <a:t>PNF-</a:t>
            </a:r>
            <a:r>
              <a:rPr lang="en-US" altLang="zh-TW" dirty="0" err="1" smtClean="0"/>
              <a:t>svic</a:t>
            </a:r>
            <a:r>
              <a:rPr lang="zh-TW" altLang="en-US" dirty="0" smtClean="0"/>
              <a:t>潛意識右腦學習與潛能開發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90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「zenatum genabrain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AutoShape 4" descr="「zenatum genabrain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26" name="Picture 2" descr="「zenatum genabrain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" y="312738"/>
            <a:ext cx="8072664" cy="513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9736" y="5463480"/>
            <a:ext cx="904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hlinkClick r:id="rId3"/>
              </a:rPr>
              <a:t>https://www.google.com.tw/</a:t>
            </a:r>
            <a:r>
              <a:rPr lang="en-US" altLang="zh-TW" dirty="0" err="1">
                <a:solidFill>
                  <a:prstClr val="black"/>
                </a:solidFill>
                <a:hlinkClick r:id="rId3"/>
              </a:rPr>
              <a:t>search?hl</a:t>
            </a:r>
            <a:r>
              <a:rPr lang="en-US" altLang="zh-TW" dirty="0">
                <a:solidFill>
                  <a:prstClr val="black"/>
                </a:solidFill>
                <a:hlinkClick r:id="rId3"/>
              </a:rPr>
              <a:t>=</a:t>
            </a:r>
            <a:r>
              <a:rPr lang="en-US" altLang="zh-TW" dirty="0" err="1">
                <a:solidFill>
                  <a:prstClr val="black"/>
                </a:solidFill>
                <a:hlinkClick r:id="rId3"/>
              </a:rPr>
              <a:t>zh-TW&amp;tbm</a:t>
            </a:r>
            <a:r>
              <a:rPr lang="en-US" altLang="zh-TW" dirty="0">
                <a:solidFill>
                  <a:prstClr val="black"/>
                </a:solidFill>
                <a:hlinkClick r:id="rId3"/>
              </a:rPr>
              <a:t>=</a:t>
            </a:r>
            <a:r>
              <a:rPr lang="en-US" altLang="zh-TW" dirty="0" err="1">
                <a:solidFill>
                  <a:prstClr val="black"/>
                </a:solidFill>
                <a:hlinkClick r:id="rId3"/>
              </a:rPr>
              <a:t>isch&amp;sxsrf</a:t>
            </a:r>
            <a:r>
              <a:rPr lang="en-US" altLang="zh-TW" dirty="0">
                <a:solidFill>
                  <a:prstClr val="black"/>
                </a:solidFill>
                <a:hlinkClick r:id="rId3"/>
              </a:rPr>
              <a:t>=ACYBGNQvFgM2X-dr6BBQw2ameDzeUiTzxg%3A1575949098466&amp;source=</a:t>
            </a:r>
            <a:r>
              <a:rPr lang="en-US" altLang="zh-TW" dirty="0" err="1">
                <a:solidFill>
                  <a:prstClr val="black"/>
                </a:solidFill>
                <a:hlinkClick r:id="rId3"/>
              </a:rPr>
              <a:t>hp&amp;biw</a:t>
            </a:r>
            <a:r>
              <a:rPr lang="en-US" altLang="zh-TW" dirty="0">
                <a:solidFill>
                  <a:prstClr val="black"/>
                </a:solidFill>
                <a:hlinkClick r:id="rId3"/>
              </a:rPr>
              <a:t>=1350&amp;bih=651&amp;ei=KhPvXbfiGbuFr7wP5bSo4Ao&amp;q=</a:t>
            </a:r>
            <a:r>
              <a:rPr lang="en-US" altLang="zh-TW" dirty="0" err="1">
                <a:solidFill>
                  <a:prstClr val="black"/>
                </a:solidFill>
                <a:hlinkClick r:id="rId3"/>
              </a:rPr>
              <a:t>zenatum+genabrain&amp;oq</a:t>
            </a:r>
            <a:r>
              <a:rPr lang="en-US" altLang="zh-TW" dirty="0">
                <a:solidFill>
                  <a:prstClr val="black"/>
                </a:solidFill>
                <a:hlinkClick r:id="rId3"/>
              </a:rPr>
              <a:t>=&amp;</a:t>
            </a:r>
            <a:r>
              <a:rPr lang="en-US" altLang="zh-TW" dirty="0" err="1">
                <a:solidFill>
                  <a:prstClr val="black"/>
                </a:solidFill>
                <a:hlinkClick r:id="rId3"/>
              </a:rPr>
              <a:t>gs_l</a:t>
            </a:r>
            <a:r>
              <a:rPr lang="en-US" altLang="zh-TW" dirty="0">
                <a:solidFill>
                  <a:prstClr val="black"/>
                </a:solidFill>
                <a:hlinkClick r:id="rId3"/>
              </a:rPr>
              <a:t>=img.1.0.35i362i39l10.0.0..3310...2.0..0.0.0.......0......</a:t>
            </a:r>
            <a:r>
              <a:rPr lang="en-US" altLang="zh-TW" dirty="0" err="1">
                <a:solidFill>
                  <a:prstClr val="black"/>
                </a:solidFill>
                <a:hlinkClick r:id="rId3"/>
              </a:rPr>
              <a:t>gws</a:t>
            </a:r>
            <a:r>
              <a:rPr lang="en-US" altLang="zh-TW" dirty="0">
                <a:solidFill>
                  <a:prstClr val="black"/>
                </a:solidFill>
                <a:hlinkClick r:id="rId3"/>
              </a:rPr>
              <a:t>-wiz-</a:t>
            </a:r>
            <a:r>
              <a:rPr lang="en-US" altLang="zh-TW" dirty="0" err="1">
                <a:solidFill>
                  <a:prstClr val="black"/>
                </a:solidFill>
                <a:hlinkClick r:id="rId3"/>
              </a:rPr>
              <a:t>img</a:t>
            </a:r>
            <a:r>
              <a:rPr lang="en-US" altLang="zh-TW" dirty="0">
                <a:solidFill>
                  <a:prstClr val="black"/>
                </a:solidFill>
                <a:hlinkClick r:id="rId3"/>
              </a:rPr>
              <a:t>.....10.QZIQGZxC-gY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「zenatum genabrain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2052" name="Picture 4" descr="「zenatum genabrain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66920" cy="68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2.kknews.cc/SIG=2t34pqa/39n40002s656q610r4o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0" y="602128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black"/>
                </a:solidFill>
              </a:rPr>
              <a:t>每個人每天的腦波能量放電與充電循環</a:t>
            </a:r>
            <a:endParaRPr lang="zh-TW" alt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1.kknews.cc/SIG=16ej6i7/39n30002sn6986828nq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0" y="594927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prstClr val="black"/>
                </a:solidFill>
              </a:rPr>
              <a:t>見識比知識還重要而想像力比見識知識二者更重要</a:t>
            </a:r>
            <a:endParaRPr lang="zh-TW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255"/>
            <a:ext cx="8712968" cy="644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6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1.kknews.cc/SIG=3bi05qg/39n50002ro9npop400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0-2-6-8歲才能遞減法則關鍵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30833"/>
            <a:ext cx="4896544" cy="69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單箭頭接點 2"/>
          <p:cNvCxnSpPr/>
          <p:nvPr/>
        </p:nvCxnSpPr>
        <p:spPr>
          <a:xfrm flipV="1">
            <a:off x="7020272" y="1340768"/>
            <a:ext cx="0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770855" y="548680"/>
                <a:ext cx="738664" cy="432048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</a:rPr>
                  <a:t>腦波與年齡同步</a:t>
                </a:r>
                <a14:m>
                  <m:oMath xmlns:m="http://schemas.openxmlformats.org/officeDocument/2006/math">
                    <m:r>
                      <a:rPr lang="zh-TW" altLang="en-US" b="1" i="1">
                        <a:solidFill>
                          <a:srgbClr val="0070C0"/>
                        </a:solidFill>
                        <a:latin typeface="Cambria Math"/>
                      </a:rPr>
                      <m:t>𝜹</m:t>
                    </m:r>
                    <m:r>
                      <a:rPr lang="en-US" altLang="zh-TW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zh-TW" altLang="en-US" b="1" i="1">
                        <a:solidFill>
                          <a:srgbClr val="0070C0"/>
                        </a:solidFill>
                        <a:latin typeface="Cambria Math"/>
                      </a:rPr>
                      <m:t>𝜽</m:t>
                    </m:r>
                    <m:r>
                      <a:rPr lang="en-US" altLang="zh-TW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zh-TW" altLang="en-US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altLang="zh-TW" b="1" dirty="0">
                    <a:solidFill>
                      <a:srgbClr val="0070C0"/>
                    </a:solidFill>
                  </a:rPr>
                  <a:t>(</a:t>
                </a:r>
                <a:r>
                  <a:rPr lang="zh-TW" altLang="en-US" b="1" dirty="0">
                    <a:solidFill>
                      <a:srgbClr val="0070C0"/>
                    </a:solidFill>
                  </a:rPr>
                  <a:t>右腦</a:t>
                </a:r>
                <a:r>
                  <a:rPr lang="en-US" altLang="zh-TW" b="1" dirty="0">
                    <a:solidFill>
                      <a:srgbClr val="0070C0"/>
                    </a:solidFill>
                  </a:rPr>
                  <a:t>)</a:t>
                </a:r>
                <a:r>
                  <a:rPr lang="zh-TW" altLang="en-US" dirty="0">
                    <a:solidFill>
                      <a:prstClr val="black"/>
                    </a:solidFill>
                  </a:rPr>
                  <a:t>直到</a:t>
                </a:r>
                <a:r>
                  <a:rPr lang="en-US" altLang="zh-TW" dirty="0">
                    <a:solidFill>
                      <a:prstClr val="black"/>
                    </a:solidFill>
                  </a:rPr>
                  <a:t>14</a:t>
                </a:r>
                <a:r>
                  <a:rPr lang="zh-TW" altLang="en-US" dirty="0">
                    <a:solidFill>
                      <a:prstClr val="black"/>
                    </a:solidFill>
                  </a:rPr>
                  <a:t>歲入</a:t>
                </a:r>
                <a14:m>
                  <m:oMath xmlns:m="http://schemas.openxmlformats.org/officeDocument/2006/math">
                    <m:r>
                      <a:rPr lang="zh-TW" altLang="en-US" b="1" i="1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/>
                      </a:rPr>
                      <m:t>𝟏𝟒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/>
                      </a:rPr>
                      <m:t>𝟑𝟎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/>
                      </a:rPr>
                      <m:t>𝒄𝒑𝒔</m:t>
                    </m:r>
                  </m:oMath>
                </a14:m>
                <a:r>
                  <a:rPr lang="en-US" altLang="zh-TW" b="1" dirty="0">
                    <a:solidFill>
                      <a:srgbClr val="FF0000"/>
                    </a:solidFill>
                  </a:rPr>
                  <a:t>(</a:t>
                </a:r>
                <a:r>
                  <a:rPr lang="zh-TW" altLang="en-US" b="1" dirty="0">
                    <a:solidFill>
                      <a:srgbClr val="FF0000"/>
                    </a:solidFill>
                  </a:rPr>
                  <a:t>左腦</a:t>
                </a:r>
                <a:r>
                  <a:rPr lang="en-US" altLang="zh-TW" b="1" dirty="0">
                    <a:solidFill>
                      <a:srgbClr val="FF0000"/>
                    </a:solidFill>
                  </a:rPr>
                  <a:t>)</a:t>
                </a:r>
                <a:endParaRPr lang="zh-TW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855" y="548680"/>
                <a:ext cx="738664" cy="4320480"/>
              </a:xfrm>
              <a:prstGeom prst="rect">
                <a:avLst/>
              </a:prstGeom>
              <a:blipFill rotWithShape="1">
                <a:blip r:embed="rId3"/>
                <a:stretch>
                  <a:fillRect l="-7438" t="-22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3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0-3-6-12歲右腦開發成效四部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70"/>
            <a:ext cx="8784975" cy="619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Pictures\6－12歲孩童必須開發右腦HSP與QSR非學不可的25項理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047"/>
            <a:ext cx="6336704" cy="69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HSP間腦開發上課流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" y="188640"/>
            <a:ext cx="91401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在事業上，你不斷重複著做一件事，努力去學，讓潛意識形成一種努力的習慣，這個習慣畫面就成了你的潛意識，只要潛意識記住了保存下來成為習慣，那你的人生肯定會走向成功</a:t>
            </a:r>
            <a:r>
              <a:rPr lang="zh-TW" altLang="zh-TW" u="sng" kern="100" dirty="0" smtClean="0">
                <a:solidFill>
                  <a:srgbClr val="008080"/>
                </a:solidFill>
                <a:cs typeface="Times New Roman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67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Pictures\zenatum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40457"/>
            <a:ext cx="4896544" cy="69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Pictures\人體的“第三隻眼睛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34"/>
            <a:ext cx="4752527" cy="67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14724" y="429309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</a:rPr>
              <a:t>𝛽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68144" y="4509120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</a:rPr>
              <a:t>𝛼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2261" y="404436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C00000"/>
                </a:solidFill>
              </a:rPr>
              <a:t>𝜃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02261" y="5054173"/>
            <a:ext cx="76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prstClr val="white"/>
                </a:solidFill>
              </a:rPr>
              <a:t>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-4539" y="2293626"/>
                <a:ext cx="2483768" cy="45243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4800" i="1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altLang="zh-TW" sz="4800" i="1" dirty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−14−30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𝑐𝑝𝑠</m:t>
                      </m:r>
                    </m:oMath>
                  </m:oMathPara>
                </a14:m>
                <a:endParaRPr lang="en-US" altLang="zh-TW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4800" i="1">
                          <a:solidFill>
                            <a:srgbClr val="C0000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altLang="zh-TW" sz="4800" i="1" dirty="0">
                  <a:solidFill>
                    <a:srgbClr val="C00000"/>
                  </a:solidFill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C00000"/>
                          </a:solidFill>
                          <a:latin typeface="Cambria Math"/>
                        </a:rPr>
                        <m:t>−7−14</m:t>
                      </m:r>
                      <m:r>
                        <a:rPr lang="en-US" altLang="zh-TW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𝑐𝑝𝑠</m:t>
                      </m:r>
                    </m:oMath>
                  </m:oMathPara>
                </a14:m>
                <a:endParaRPr lang="en-US" altLang="zh-TW" sz="2400" i="1" dirty="0">
                  <a:solidFill>
                    <a:srgbClr val="FFC000"/>
                  </a:solidFill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4800" i="1">
                          <a:solidFill>
                            <a:srgbClr val="00B0F0"/>
                          </a:solidFill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altLang="zh-TW" sz="4800" i="1" dirty="0">
                  <a:solidFill>
                    <a:srgbClr val="00B0F0"/>
                  </a:solidFill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00B0F0"/>
                          </a:solidFill>
                          <a:latin typeface="Cambria Math"/>
                        </a:rPr>
                        <m:t>−4−7</m:t>
                      </m:r>
                      <m:r>
                        <a:rPr lang="en-US" altLang="zh-TW" sz="2400" i="1">
                          <a:solidFill>
                            <a:srgbClr val="00B0F0"/>
                          </a:solidFill>
                          <a:latin typeface="Cambria Math"/>
                        </a:rPr>
                        <m:t>𝑐𝑝𝑠</m:t>
                      </m:r>
                    </m:oMath>
                  </m:oMathPara>
                </a14:m>
                <a:endParaRPr lang="en-US" altLang="zh-TW" sz="2400" i="1" dirty="0">
                  <a:solidFill>
                    <a:srgbClr val="00B0F0"/>
                  </a:solidFill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4800" i="1">
                          <a:solidFill>
                            <a:srgbClr val="7030A0"/>
                          </a:solidFill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altLang="zh-TW" sz="4800" dirty="0">
                  <a:solidFill>
                    <a:srgbClr val="7030A0"/>
                  </a:solidFill>
                </a:endParaRPr>
              </a:p>
              <a:p>
                <a:r>
                  <a:rPr lang="en-US" altLang="zh-TW" sz="2400" dirty="0">
                    <a:solidFill>
                      <a:srgbClr val="7030A0"/>
                    </a:solidFill>
                  </a:rPr>
                  <a:t>-0.5-4cps</a:t>
                </a:r>
                <a:endParaRPr lang="zh-TW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39" y="2293626"/>
                <a:ext cx="2483768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3676" b="-21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0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Pictures\ZENATUM.COM全腦通專注天才神童培育的搖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69"/>
            <a:ext cx="9143999" cy="66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Pictures\七歲前右腦創意藝術直覺靈感教育紮根使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34031"/>
            <a:ext cx="4968552" cy="702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Pictures\人生鎖目標5X5=25+9格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" y="260648"/>
            <a:ext cx="9071152" cy="63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Pictures\人生七「道術器用體享創J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" y="188640"/>
            <a:ext cx="9129361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2348880"/>
            <a:ext cx="2880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0" dirty="0">
                <a:solidFill>
                  <a:prstClr val="black"/>
                </a:solidFill>
              </a:rPr>
              <a:t>人</a:t>
            </a:r>
            <a:endParaRPr lang="zh-TW" altLang="en-US" sz="20000" dirty="0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522920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7030A0"/>
                </a:solidFill>
              </a:rPr>
              <a:t>道</a:t>
            </a:r>
            <a:endParaRPr lang="zh-TW" altLang="en-US" sz="4800" dirty="0">
              <a:solidFill>
                <a:srgbClr val="7030A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68144" y="521274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B050"/>
                </a:solidFill>
              </a:rPr>
              <a:t>法</a:t>
            </a:r>
            <a:endParaRPr lang="zh-TW" altLang="en-US" sz="4800" dirty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07904" y="177398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C00000"/>
                </a:solidFill>
              </a:rPr>
              <a:t>目標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  <p:sp>
        <p:nvSpPr>
          <p:cNvPr id="7" name="爆炸 2 6"/>
          <p:cNvSpPr/>
          <p:nvPr/>
        </p:nvSpPr>
        <p:spPr>
          <a:xfrm>
            <a:off x="3460452" y="21233"/>
            <a:ext cx="1872208" cy="1296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white"/>
                </a:solidFill>
              </a:rPr>
              <a:t>高層力量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60032" y="306896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</a:rPr>
              <a:t>心</a:t>
            </a:r>
            <a:r>
              <a:rPr lang="en-US" altLang="zh-TW" sz="4800" dirty="0">
                <a:solidFill>
                  <a:srgbClr val="002060"/>
                </a:solidFill>
              </a:rPr>
              <a:t>=</a:t>
            </a:r>
            <a:r>
              <a:rPr lang="zh-TW" altLang="en-US" sz="4800" dirty="0">
                <a:solidFill>
                  <a:srgbClr val="002060"/>
                </a:solidFill>
              </a:rPr>
              <a:t>態度</a:t>
            </a:r>
            <a:endParaRPr lang="zh-TW" altLang="en-US" sz="4800" dirty="0">
              <a:solidFill>
                <a:srgbClr val="002060"/>
              </a:solidFill>
            </a:endParaRPr>
          </a:p>
        </p:txBody>
      </p:sp>
      <p:sp>
        <p:nvSpPr>
          <p:cNvPr id="9" name="左大括弧 8"/>
          <p:cNvSpPr/>
          <p:nvPr/>
        </p:nvSpPr>
        <p:spPr>
          <a:xfrm rot="16200000">
            <a:off x="4067555" y="4768391"/>
            <a:ext cx="936104" cy="20559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27784" y="6043741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C00000"/>
                </a:solidFill>
              </a:rPr>
              <a:t>雙手雙腳</a:t>
            </a:r>
            <a:r>
              <a:rPr lang="en-US" altLang="zh-TW" sz="4800" dirty="0">
                <a:solidFill>
                  <a:srgbClr val="C00000"/>
                </a:solidFill>
              </a:rPr>
              <a:t>=</a:t>
            </a:r>
            <a:r>
              <a:rPr lang="zh-TW" altLang="en-US" sz="4800" dirty="0">
                <a:solidFill>
                  <a:srgbClr val="C00000"/>
                </a:solidFill>
              </a:rPr>
              <a:t>行動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1.kknews.cc/SIG=2mgf9kp/39n30002sn64n33858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7164288" y="593467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FF00"/>
                </a:solidFill>
              </a:rPr>
              <a:t>宇宙意識高層</a:t>
            </a:r>
            <a:r>
              <a:rPr lang="zh-TW" altLang="en-US" b="1" dirty="0">
                <a:solidFill>
                  <a:srgbClr val="FFFF00"/>
                </a:solidFill>
              </a:rPr>
              <a:t>智慧自性佛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860032" y="2492896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>
                          <a:solidFill>
                            <a:srgbClr val="002060"/>
                          </a:solidFill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zh-TW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492896"/>
                <a:ext cx="64807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72000" y="4005064"/>
                <a:ext cx="612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b="1" i="1">
                          <a:solidFill>
                            <a:srgbClr val="FFFF0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zh-TW" altLang="en-US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05064"/>
                <a:ext cx="61206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572000" y="5013176"/>
                <a:ext cx="612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>
                          <a:solidFill>
                            <a:srgbClr val="FFFF00"/>
                          </a:solidFill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13176"/>
                <a:ext cx="61206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716016" y="6165304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>
                          <a:solidFill>
                            <a:srgbClr val="FFFF00"/>
                          </a:solidFill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zh-TW" alt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165304"/>
                <a:ext cx="57606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1.kknews.cc/SIG=3auiabc/39n60002rp782pqq01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5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99" y="7803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zh-TW" altLang="en-US" sz="2000" dirty="0">
                <a:solidFill>
                  <a:prstClr val="black"/>
                </a:solidFill>
              </a:rPr>
              <a:t>印度大師阿瑪巴關</a:t>
            </a:r>
          </a:p>
          <a:p>
            <a:r>
              <a:rPr lang="zh-TW" altLang="en-US" sz="2000" dirty="0">
                <a:solidFill>
                  <a:prstClr val="black"/>
                </a:solidFill>
              </a:rPr>
              <a:t>把意識與潛意識分有七個層次的人</a:t>
            </a:r>
          </a:p>
          <a:p>
            <a:r>
              <a:rPr lang="en-US" altLang="zh-TW" sz="2000" dirty="0">
                <a:solidFill>
                  <a:prstClr val="black"/>
                </a:solidFill>
              </a:rPr>
              <a:t>1</a:t>
            </a:r>
            <a:r>
              <a:rPr lang="zh-TW" altLang="en-US" sz="2000" dirty="0">
                <a:solidFill>
                  <a:prstClr val="black"/>
                </a:solidFill>
              </a:rPr>
              <a:t>）放縱的沈溺型的人</a:t>
            </a:r>
            <a:r>
              <a:rPr lang="en-US" altLang="zh-TW" sz="2000" dirty="0">
                <a:solidFill>
                  <a:prstClr val="black"/>
                </a:solidFill>
              </a:rPr>
              <a:t>-</a:t>
            </a:r>
            <a:r>
              <a:rPr lang="zh-TW" altLang="en-US" sz="2000" dirty="0">
                <a:solidFill>
                  <a:prstClr val="black"/>
                </a:solidFill>
              </a:rPr>
              <a:t>會大發脾氣，想要的不擇手段，永遠只關注自己不在乎別人</a:t>
            </a:r>
          </a:p>
          <a:p>
            <a:r>
              <a:rPr lang="en-US" altLang="zh-TW" sz="2000" dirty="0">
                <a:solidFill>
                  <a:prstClr val="black"/>
                </a:solidFill>
              </a:rPr>
              <a:t>2</a:t>
            </a:r>
            <a:r>
              <a:rPr lang="zh-TW" altLang="en-US" sz="2000" dirty="0">
                <a:solidFill>
                  <a:prstClr val="black"/>
                </a:solidFill>
              </a:rPr>
              <a:t>）自律控制型的人</a:t>
            </a:r>
            <a:r>
              <a:rPr lang="en-US" altLang="zh-TW" sz="2000" dirty="0">
                <a:solidFill>
                  <a:prstClr val="black"/>
                </a:solidFill>
              </a:rPr>
              <a:t>-</a:t>
            </a:r>
            <a:r>
              <a:rPr lang="zh-TW" altLang="en-US" sz="2000" dirty="0">
                <a:solidFill>
                  <a:prstClr val="black"/>
                </a:solidFill>
              </a:rPr>
              <a:t>情緒言行有所節制但常過猶不及</a:t>
            </a:r>
          </a:p>
          <a:p>
            <a:r>
              <a:rPr lang="en-US" altLang="zh-TW" sz="2000" dirty="0">
                <a:solidFill>
                  <a:prstClr val="black"/>
                </a:solidFill>
              </a:rPr>
              <a:t>3</a:t>
            </a:r>
            <a:r>
              <a:rPr lang="zh-TW" altLang="en-US" sz="2000" dirty="0">
                <a:solidFill>
                  <a:prstClr val="black"/>
                </a:solidFill>
              </a:rPr>
              <a:t>）批判的有意識的人</a:t>
            </a:r>
            <a:r>
              <a:rPr lang="en-US" altLang="zh-TW" sz="2000" dirty="0">
                <a:solidFill>
                  <a:prstClr val="black"/>
                </a:solidFill>
              </a:rPr>
              <a:t>-</a:t>
            </a:r>
            <a:r>
              <a:rPr lang="zh-TW" altLang="en-US" sz="2000" dirty="0">
                <a:solidFill>
                  <a:prstClr val="black"/>
                </a:solidFill>
              </a:rPr>
              <a:t>對自己言行有意識但對痛苦無覺知，對自己生氣會合理化解釋</a:t>
            </a:r>
          </a:p>
          <a:p>
            <a:r>
              <a:rPr lang="zh-TW" altLang="en-US" sz="2000" dirty="0">
                <a:solidFill>
                  <a:prstClr val="black"/>
                </a:solidFill>
              </a:rPr>
              <a:t>以上三種意識狀態是大多數人的意識狀態也就是一種未覺醒狀態</a:t>
            </a:r>
          </a:p>
          <a:p>
            <a:r>
              <a:rPr lang="en-US" altLang="zh-TW" sz="2000" dirty="0">
                <a:solidFill>
                  <a:prstClr val="black"/>
                </a:solidFill>
              </a:rPr>
              <a:t>4</a:t>
            </a:r>
            <a:r>
              <a:rPr lang="zh-TW" altLang="en-US" sz="2000" dirty="0">
                <a:solidFill>
                  <a:prstClr val="black"/>
                </a:solidFill>
              </a:rPr>
              <a:t>）不帶任何頭腦批判的有覺知的人</a:t>
            </a:r>
            <a:r>
              <a:rPr lang="en-US" altLang="zh-TW" sz="2000" dirty="0">
                <a:solidFill>
                  <a:prstClr val="black"/>
                </a:solidFill>
              </a:rPr>
              <a:t>-</a:t>
            </a:r>
            <a:r>
              <a:rPr lang="zh-TW" altLang="en-US" sz="2000" dirty="0">
                <a:solidFill>
                  <a:prstClr val="black"/>
                </a:solidFill>
              </a:rPr>
              <a:t>行動與意識沒有間隙，覺知就是純粹經驗也是一個終結，沒有什麼需要被改變的一切都是經驗一切都是被接納的，覺知並不是可練習的，意識狀態的覺知它通常是事情發生時能在</a:t>
            </a:r>
            <a:r>
              <a:rPr lang="en-US" altLang="zh-TW" sz="2000" dirty="0">
                <a:solidFill>
                  <a:prstClr val="black"/>
                </a:solidFill>
              </a:rPr>
              <a:t>30</a:t>
            </a:r>
            <a:r>
              <a:rPr lang="zh-TW" altLang="en-US" sz="2000" dirty="0">
                <a:solidFill>
                  <a:prstClr val="black"/>
                </a:solidFill>
              </a:rPr>
              <a:t>分鐘內對它產生覺知就是有覺醒的人，通常會不斷的加深，慢慢地從</a:t>
            </a:r>
            <a:r>
              <a:rPr lang="en-US" altLang="zh-TW" sz="2000" dirty="0">
                <a:solidFill>
                  <a:prstClr val="black"/>
                </a:solidFill>
              </a:rPr>
              <a:t>30</a:t>
            </a:r>
            <a:r>
              <a:rPr lang="zh-TW" altLang="en-US" sz="2000" dirty="0">
                <a:solidFill>
                  <a:prstClr val="black"/>
                </a:solidFill>
              </a:rPr>
              <a:t>、</a:t>
            </a:r>
            <a:r>
              <a:rPr lang="en-US" altLang="zh-TW" sz="2000" dirty="0">
                <a:solidFill>
                  <a:prstClr val="black"/>
                </a:solidFill>
              </a:rPr>
              <a:t>15</a:t>
            </a:r>
            <a:r>
              <a:rPr lang="zh-TW" altLang="en-US" sz="2000" dirty="0">
                <a:solidFill>
                  <a:prstClr val="black"/>
                </a:solidFill>
              </a:rPr>
              <a:t>、</a:t>
            </a:r>
            <a:r>
              <a:rPr lang="en-US" altLang="zh-TW" sz="2000" dirty="0">
                <a:solidFill>
                  <a:prstClr val="black"/>
                </a:solidFill>
              </a:rPr>
              <a:t>10</a:t>
            </a:r>
            <a:r>
              <a:rPr lang="zh-TW" altLang="en-US" sz="2000" dirty="0">
                <a:solidFill>
                  <a:prstClr val="black"/>
                </a:solidFill>
              </a:rPr>
              <a:t>分鐘下降甚至到</a:t>
            </a:r>
            <a:r>
              <a:rPr lang="en-US" altLang="zh-TW" sz="2000" dirty="0">
                <a:solidFill>
                  <a:prstClr val="black"/>
                </a:solidFill>
              </a:rPr>
              <a:t>1</a:t>
            </a:r>
            <a:r>
              <a:rPr lang="zh-TW" altLang="en-US" sz="2000" dirty="0">
                <a:solidFill>
                  <a:prstClr val="black"/>
                </a:solidFill>
              </a:rPr>
              <a:t>分鐘，只要轉化速度不是發生在瞬間，內在還有可能還有</a:t>
            </a:r>
            <a:r>
              <a:rPr lang="en-US" altLang="zh-TW" sz="2000" dirty="0">
                <a:solidFill>
                  <a:prstClr val="black"/>
                </a:solidFill>
              </a:rPr>
              <a:t>10</a:t>
            </a:r>
            <a:r>
              <a:rPr lang="zh-TW" altLang="en-US" sz="2000" dirty="0">
                <a:solidFill>
                  <a:prstClr val="black"/>
                </a:solidFill>
              </a:rPr>
              <a:t>秒的痛苦就不是完全覺醒的人，只要到了完全覺醒就永不退轉如佛陀</a:t>
            </a:r>
          </a:p>
          <a:p>
            <a:r>
              <a:rPr lang="en-US" altLang="zh-TW" sz="2000" dirty="0">
                <a:solidFill>
                  <a:prstClr val="black"/>
                </a:solidFill>
              </a:rPr>
              <a:t>5</a:t>
            </a:r>
            <a:r>
              <a:rPr lang="zh-TW" altLang="en-US" sz="2000" dirty="0">
                <a:solidFill>
                  <a:prstClr val="black"/>
                </a:solidFill>
              </a:rPr>
              <a:t>） 由外而內轉化痛苦是零有覺醒的人</a:t>
            </a:r>
          </a:p>
          <a:p>
            <a:r>
              <a:rPr lang="en-US" altLang="zh-TW" sz="2000" dirty="0">
                <a:solidFill>
                  <a:prstClr val="black"/>
                </a:solidFill>
              </a:rPr>
              <a:t>6</a:t>
            </a:r>
            <a:r>
              <a:rPr lang="zh-TW" altLang="en-US" sz="2000" dirty="0">
                <a:solidFill>
                  <a:prstClr val="black"/>
                </a:solidFill>
              </a:rPr>
              <a:t>）奉愛的全身光與神合一，與神連結，現存的所有形象全來自於圖相，而當他離開世界會帶著肉身一起升天消失得無影無蹤，覺醒對他來說是輕而易舉的，因為他想要神就給他，與神合一不是一蹴而就，首先要認識至高無上無形無相的高層智慧宇宙意識</a:t>
            </a:r>
          </a:p>
          <a:p>
            <a:r>
              <a:rPr lang="en-US" altLang="zh-TW" sz="2000" dirty="0">
                <a:solidFill>
                  <a:prstClr val="black"/>
                </a:solidFill>
              </a:rPr>
              <a:t>7</a:t>
            </a:r>
            <a:r>
              <a:rPr lang="zh-TW" altLang="en-US" sz="2000" dirty="0">
                <a:solidFill>
                  <a:prstClr val="black"/>
                </a:solidFill>
              </a:rPr>
              <a:t>）進入宇宙意識融合為一喔帶神聖使命「神的存在」神的化身就是阿凡達</a:t>
            </a:r>
          </a:p>
        </p:txBody>
      </p:sp>
    </p:spTree>
    <p:extLst>
      <p:ext uri="{BB962C8B-B14F-4D97-AF65-F5344CB8AC3E}">
        <p14:creationId xmlns:p14="http://schemas.microsoft.com/office/powerpoint/2010/main" val="10787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zh-TW" sz="3200" kern="100" dirty="0">
                <a:solidFill>
                  <a:prstClr val="black"/>
                </a:solidFill>
                <a:cs typeface="Times New Roman"/>
              </a:rPr>
              <a:t>潛能開發的途徑有很多，但是從成功學的角度而言，主要從以下</a:t>
            </a:r>
            <a:r>
              <a:rPr lang="en-US" altLang="zh-TW" sz="3200" kern="100" dirty="0">
                <a:solidFill>
                  <a:prstClr val="black"/>
                </a:solidFill>
                <a:cs typeface="Times New Roman"/>
              </a:rPr>
              <a:t>3</a:t>
            </a:r>
            <a:r>
              <a:rPr lang="zh-TW" altLang="zh-TW" sz="3200" kern="100" dirty="0">
                <a:solidFill>
                  <a:prstClr val="black"/>
                </a:solidFill>
                <a:cs typeface="Times New Roman"/>
              </a:rPr>
              <a:t>個方面。</a:t>
            </a:r>
            <a:r>
              <a:rPr lang="zh-TW" altLang="zh-TW" sz="1600" kern="100" dirty="0">
                <a:solidFill>
                  <a:prstClr val="black"/>
                </a:solidFill>
                <a:cs typeface="Times New Roman"/>
              </a:rPr>
              <a:t/>
            </a:r>
            <a:br>
              <a:rPr lang="zh-TW" altLang="zh-TW" sz="1600" kern="100" dirty="0">
                <a:solidFill>
                  <a:prstClr val="black"/>
                </a:solidFill>
                <a:cs typeface="Times New Roman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>
                <a:cs typeface="Times New Roman"/>
              </a:rPr>
              <a:t>第一：逼字當頭。</a:t>
            </a:r>
            <a:endParaRPr lang="zh-TW" altLang="zh-TW" sz="1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kern="100" dirty="0">
                <a:cs typeface="Times New Roman"/>
              </a:rPr>
              <a:t>人是一個複雜的矛盾體，既有發展的需求，又有安於現狀、得過且過的惰性。能夠臥薪嘗膽、自我驚醒的人是少之又少。更多的人則需要外力的鞭策和當頭棒喝的觸動，而自我的逼迫就是一個最好的辦法。人們常說的壓力就是動力，也就是這個意思。</a:t>
            </a:r>
            <a:endParaRPr lang="zh-TW" altLang="zh-TW" sz="1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因此，被逼不是無奈，而是一種福分。</a:t>
            </a:r>
            <a:endParaRPr lang="zh-TW" altLang="zh-TW" sz="1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逼迫自己，也是挑戰自己，必須了解自己，驚醒自己，超越自己。潛能的力量是巨大的，人的潛能也遵循著「馬太效應」，越開發越多，越強大越自信。</a:t>
            </a:r>
            <a:endParaRPr lang="zh-TW" altLang="zh-TW" sz="1600" kern="100" dirty="0"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0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1.kknews.cc/SIG=3r03c7k/39n70002r8rs68s289s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2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人腦的思維活動由顯意識、潛意識以及聯通兩者的能動潛意識三大部分組成。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27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腦在顯意識狀態下，不斷感知外界信息的刺激而產生聯想，作出評估，產生邏輯判斷，形成決定。不斷感知的外界信息逐步貯藏在潛意識當中，慢慢在潛意識中形成自我形象、信念、態度、習慣，並保存自認為的真理事實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9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u="sng" dirty="0">
                <a:solidFill>
                  <a:srgbClr val="008080"/>
                </a:solidFill>
                <a:cs typeface="Times New Roman"/>
              </a:rPr>
              <a:t>能動潛意識的作用是，在做出行為反應之前，自動比較顯意識與潛意識是否協調一致。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1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u="sng" dirty="0">
                <a:solidFill>
                  <a:srgbClr val="008080"/>
                </a:solidFill>
                <a:cs typeface="Times New Roman"/>
              </a:rPr>
              <a:t>若一致，能動潛意識會只需調動顯能，發出相應指令，指揮全身各組織做出相應反應；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66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u="sng" dirty="0">
                <a:solidFill>
                  <a:srgbClr val="008080"/>
                </a:solidFill>
                <a:cs typeface="Times New Roman"/>
              </a:rPr>
              <a:t>若二者產生衝突，能動潛意識自動比較兩者的強與弱。顯意識信號更強時，立即創造能量，壓制潛意識按顯意識決定行事：潛意識信號強而顯意識信號弱時，它也立即創造能量，否定顯意識，按潛意識指令行事；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47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當二者產生巨大衝突時，能動潛意識會瞬間創造巨大的潛能，使人產生通常狀態下無以比擬的巨大力量。</a:t>
            </a:r>
            <a:endParaRPr lang="zh-TW" altLang="zh-TW" sz="1600" kern="1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1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://id.go168.tw/sfm10.files/image0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27280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7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://id.go168.tw/sfm10.files/image03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616624" cy="652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971600" y="47667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hlinkClick r:id="rId3"/>
              </a:rPr>
              <a:t>http://www.zenatum.com/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>
                <a:cs typeface="Times New Roman"/>
              </a:rPr>
              <a:t>「左腦是意識腦，右腦是潛意識腦」這種說法，但</a:t>
            </a:r>
            <a:r>
              <a:rPr lang="zh-TW" altLang="zh-TW" kern="100" dirty="0" smtClean="0">
                <a:cs typeface="Times New Roman"/>
              </a:rPr>
              <a:t>這</a:t>
            </a:r>
            <a:r>
              <a:rPr lang="zh-TW" altLang="en-US" kern="100" dirty="0" smtClean="0">
                <a:cs typeface="Times New Roman"/>
              </a:rPr>
              <a:t>並</a:t>
            </a:r>
            <a:r>
              <a:rPr lang="zh-TW" altLang="zh-TW" kern="100" dirty="0" smtClean="0">
                <a:cs typeface="Times New Roman"/>
              </a:rPr>
              <a:t>不</a:t>
            </a:r>
            <a:r>
              <a:rPr lang="zh-TW" altLang="zh-TW" kern="100" dirty="0">
                <a:cs typeface="Times New Roman"/>
              </a:rPr>
              <a:t>意味著，潛意識僅僅對應右腦</a:t>
            </a:r>
            <a:r>
              <a:rPr lang="zh-TW" altLang="zh-TW" kern="100" dirty="0" smtClean="0">
                <a:cs typeface="Times New Roman"/>
              </a:rPr>
              <a:t>。</a:t>
            </a:r>
            <a:endParaRPr lang="en-US" altLang="zh-TW" kern="100" dirty="0" smtClean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kern="100" dirty="0" smtClean="0">
                <a:cs typeface="Times New Roman"/>
              </a:rPr>
              <a:t>無意識</a:t>
            </a:r>
            <a:r>
              <a:rPr lang="zh-TW" altLang="zh-TW" kern="100" dirty="0">
                <a:cs typeface="Times New Roman"/>
              </a:rPr>
              <a:t>的信息也是通過各個感官進入到大腦的，而各個感官對應的腦區分散在大腦的各個部位</a:t>
            </a:r>
            <a:r>
              <a:rPr lang="zh-TW" altLang="zh-TW" kern="100" dirty="0" smtClean="0">
                <a:cs typeface="Times New Roman"/>
              </a:rPr>
              <a:t>。</a:t>
            </a:r>
            <a:endParaRPr lang="en-US" altLang="zh-TW" kern="100" dirty="0" smtClean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kern="100" dirty="0" smtClean="0">
                <a:cs typeface="Times New Roman"/>
              </a:rPr>
              <a:t>無意識</a:t>
            </a:r>
            <a:r>
              <a:rPr lang="zh-TW" altLang="zh-TW" kern="100" dirty="0">
                <a:cs typeface="Times New Roman"/>
              </a:rPr>
              <a:t>的內隱記憶以及有意識的外顯記憶的研究也表明，內隱記憶不外顯記憶在編碼階段的腦機制既存在著分離，也存在著重疊的現象。</a:t>
            </a:r>
            <a:endParaRPr lang="zh-TW" altLang="zh-TW" sz="1600" kern="100" dirty="0"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65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第二：不斷練習。</a:t>
            </a:r>
            <a:endParaRPr lang="zh-TW" altLang="zh-TW" sz="1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這裡的練習指的是為開發潛能進行的專門訓練。包括腦筋的訓練、邏輯的訓練、潛意識的訓練、暗示的訓練、情商訓練等等，這些訓練能讓人快速地尋找到開發潛能的技巧。</a:t>
            </a:r>
            <a:endParaRPr lang="zh-TW" altLang="zh-TW" sz="1600" kern="100" dirty="0"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無意識記憶和有意識思維所獲得知識的意識性、抽象性以及兩種學習方式的相互作用等問題進行了研究，</a:t>
            </a:r>
            <a:endParaRPr lang="en-US" altLang="zh-TW" dirty="0" smtClean="0"/>
          </a:p>
          <a:p>
            <a:r>
              <a:rPr lang="zh-TW" altLang="en-US" dirty="0" smtClean="0"/>
              <a:t>發現無意識的學習機制比有意識思維更能檢測微妙和複雜的關係。</a:t>
            </a:r>
            <a:endParaRPr lang="en-US" altLang="zh-TW" dirty="0" smtClean="0"/>
          </a:p>
          <a:p>
            <a:r>
              <a:rPr lang="zh-TW" altLang="zh-TW" b="1" dirty="0">
                <a:cs typeface="Times New Roman"/>
              </a:rPr>
              <a:t>潛意識才是控制你的大</a:t>
            </a:r>
            <a:r>
              <a:rPr lang="en-US" altLang="zh-TW" b="1" dirty="0">
                <a:cs typeface="Times New Roman"/>
              </a:rPr>
              <a:t>BOSS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33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u="sng" dirty="0">
                <a:solidFill>
                  <a:srgbClr val="008080"/>
                </a:solidFill>
                <a:cs typeface="Times New Roman"/>
              </a:rPr>
              <a:t>潛意識的九大特徵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1)</a:t>
            </a:r>
            <a:r>
              <a:rPr lang="zh-TW" altLang="en-US" dirty="0" smtClean="0"/>
              <a:t>能量巨大。</a:t>
            </a:r>
            <a:endParaRPr lang="en-US" altLang="zh-TW" dirty="0" smtClean="0"/>
          </a:p>
          <a:p>
            <a:r>
              <a:rPr lang="en-US" altLang="zh-TW" dirty="0" smtClean="0"/>
              <a:t>2)β</a:t>
            </a:r>
            <a:r>
              <a:rPr lang="zh-TW" altLang="en-US" dirty="0" smtClean="0"/>
              <a:t>狀態時顯意識指揮潛意識，</a:t>
            </a:r>
            <a:r>
              <a:rPr lang="en-US" altLang="zh-TW" dirty="0" smtClean="0"/>
              <a:t>α</a:t>
            </a:r>
            <a:r>
              <a:rPr lang="zh-TW" altLang="en-US" dirty="0" smtClean="0"/>
              <a:t>狀態時潛意識指揮顯意識。</a:t>
            </a:r>
            <a:endParaRPr lang="en-US" altLang="zh-TW" dirty="0" smtClean="0"/>
          </a:p>
          <a:p>
            <a:r>
              <a:rPr lang="en-US" altLang="zh-TW" dirty="0" smtClean="0"/>
              <a:t>3)</a:t>
            </a:r>
            <a:r>
              <a:rPr lang="zh-TW" altLang="en-US" dirty="0" smtClean="0"/>
              <a:t>不懂邏輯，直來直去，不知拐彎。</a:t>
            </a:r>
            <a:endParaRPr lang="en-US" altLang="zh-TW" dirty="0" smtClean="0"/>
          </a:p>
          <a:p>
            <a:r>
              <a:rPr lang="en-US" altLang="zh-TW" dirty="0" smtClean="0"/>
              <a:t>4)</a:t>
            </a:r>
            <a:r>
              <a:rPr lang="zh-TW" altLang="en-US" dirty="0" smtClean="0"/>
              <a:t>對圖像刺激敏感，並分不清是親自經歷的竟像，還是自我想像產生的圖像。</a:t>
            </a:r>
            <a:endParaRPr lang="en-US" altLang="zh-TW" dirty="0" smtClean="0"/>
          </a:p>
          <a:p>
            <a:r>
              <a:rPr lang="en-US" altLang="zh-TW" dirty="0" smtClean="0"/>
              <a:t>5)</a:t>
            </a:r>
            <a:r>
              <a:rPr lang="zh-TW" altLang="en-US" dirty="0" smtClean="0"/>
              <a:t>記憶差，需強烈刺激或重複刺激。</a:t>
            </a:r>
            <a:endParaRPr lang="en-US" altLang="zh-TW" dirty="0" smtClean="0"/>
          </a:p>
          <a:p>
            <a:r>
              <a:rPr lang="en-US" altLang="zh-TW" dirty="0" smtClean="0"/>
              <a:t>6)</a:t>
            </a:r>
            <a:r>
              <a:rPr lang="zh-TW" altLang="en-US" dirty="0" smtClean="0"/>
              <a:t>放鬆時，最容易與潛意識溝通。</a:t>
            </a:r>
            <a:endParaRPr lang="en-US" altLang="zh-TW" dirty="0" smtClean="0"/>
          </a:p>
          <a:p>
            <a:r>
              <a:rPr lang="en-US" altLang="zh-TW" dirty="0" smtClean="0"/>
              <a:t>7)</a:t>
            </a:r>
            <a:r>
              <a:rPr lang="zh-TW" altLang="en-US" dirty="0" smtClean="0"/>
              <a:t>潛意識具有自動排列組合分類的功能。</a:t>
            </a:r>
            <a:endParaRPr lang="en-US" altLang="zh-TW" dirty="0" smtClean="0"/>
          </a:p>
          <a:p>
            <a:r>
              <a:rPr lang="en-US" altLang="zh-TW" dirty="0" smtClean="0"/>
              <a:t>8)</a:t>
            </a:r>
            <a:r>
              <a:rPr lang="zh-TW" altLang="en-US" dirty="0" smtClean="0"/>
              <a:t>潛意識有直接支配人行為的功能。</a:t>
            </a:r>
            <a:endParaRPr lang="en-US" altLang="zh-TW" dirty="0" smtClean="0"/>
          </a:p>
          <a:p>
            <a:r>
              <a:rPr lang="en-US" altLang="zh-TW" dirty="0" smtClean="0"/>
              <a:t>9)</a:t>
            </a:r>
            <a:r>
              <a:rPr lang="zh-TW" altLang="en-US" dirty="0" smtClean="0"/>
              <a:t>潛意識具有自動解決問題的思維功能。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9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4800" u="sng" kern="100" dirty="0">
                <a:solidFill>
                  <a:srgbClr val="008080"/>
                </a:solidFill>
                <a:cs typeface="Times New Roman"/>
              </a:rPr>
              <a:t>α</a:t>
            </a:r>
            <a:r>
              <a:rPr lang="zh-TW" altLang="zh-TW" sz="4800" u="sng" kern="100" dirty="0">
                <a:solidFill>
                  <a:srgbClr val="008080"/>
                </a:solidFill>
                <a:cs typeface="Times New Roman"/>
              </a:rPr>
              <a:t>狀態時潛意識指揮顯意識。</a:t>
            </a:r>
            <a:endParaRPr lang="zh-TW" altLang="zh-TW" sz="48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4800" u="sng" kern="100" dirty="0">
                <a:solidFill>
                  <a:srgbClr val="008080"/>
                </a:solidFill>
                <a:cs typeface="Times New Roman"/>
              </a:rPr>
              <a:t>在許多極端的情況下，如恐懼、絕境、重大選擇、大喜大悲時，大腦會突然處於暫時的「空白」狀態，這種狀態其實就是</a:t>
            </a:r>
            <a:r>
              <a:rPr lang="en-US" altLang="zh-TW" sz="4800" u="sng" kern="100" dirty="0">
                <a:solidFill>
                  <a:srgbClr val="008080"/>
                </a:solidFill>
                <a:cs typeface="Times New Roman"/>
              </a:rPr>
              <a:t>α</a:t>
            </a:r>
            <a:r>
              <a:rPr lang="zh-TW" altLang="zh-TW" sz="4800" u="sng" kern="100" dirty="0">
                <a:solidFill>
                  <a:srgbClr val="008080"/>
                </a:solidFill>
                <a:cs typeface="Times New Roman"/>
              </a:rPr>
              <a:t>狀態。那一瞬間常常會迸發出自己都難以置信的能量，那就是潛意識指揮顯意識的結果：潛能被激發。</a:t>
            </a:r>
            <a:endParaRPr lang="zh-TW" altLang="zh-TW" sz="4800" kern="1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50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TW" sz="3600" b="1" u="sng" kern="100" dirty="0">
                <a:solidFill>
                  <a:srgbClr val="008080"/>
                </a:solidFill>
                <a:cs typeface="Times New Roman"/>
              </a:rPr>
              <a:t>α</a:t>
            </a:r>
            <a:r>
              <a:rPr lang="zh-TW" altLang="zh-TW" sz="3600" b="1" u="sng" kern="100" dirty="0">
                <a:solidFill>
                  <a:srgbClr val="008080"/>
                </a:solidFill>
                <a:cs typeface="Times New Roman"/>
              </a:rPr>
              <a:t>狀態時，潛意識對顯意識的指揮表現為：</a:t>
            </a:r>
            <a:endParaRPr lang="zh-TW" altLang="zh-TW" sz="3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b="1" u="sng" kern="100" dirty="0">
                <a:solidFill>
                  <a:srgbClr val="008080"/>
                </a:solidFill>
                <a:cs typeface="Times New Roman"/>
              </a:rPr>
              <a:t>* </a:t>
            </a:r>
            <a:r>
              <a:rPr lang="zh-TW" altLang="zh-TW" sz="3600" b="1" u="sng" kern="100" dirty="0">
                <a:solidFill>
                  <a:srgbClr val="008080"/>
                </a:solidFill>
                <a:cs typeface="Times New Roman"/>
              </a:rPr>
              <a:t>身不由己，不知不覺，鬼使神差地</a:t>
            </a:r>
            <a:r>
              <a:rPr lang="en-US" altLang="zh-TW" sz="3600" b="1" u="sng" kern="100" dirty="0">
                <a:solidFill>
                  <a:srgbClr val="008080"/>
                </a:solidFill>
                <a:cs typeface="Times New Roman"/>
              </a:rPr>
              <a:t>……</a:t>
            </a:r>
            <a:endParaRPr lang="zh-TW" altLang="zh-TW" sz="3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b="1" u="sng" kern="100" dirty="0">
                <a:solidFill>
                  <a:srgbClr val="008080"/>
                </a:solidFill>
                <a:cs typeface="Times New Roman"/>
              </a:rPr>
              <a:t>* </a:t>
            </a:r>
            <a:r>
              <a:rPr lang="zh-TW" altLang="zh-TW" sz="3600" b="1" u="sng" kern="100" dirty="0">
                <a:solidFill>
                  <a:srgbClr val="008080"/>
                </a:solidFill>
                <a:cs typeface="Times New Roman"/>
              </a:rPr>
              <a:t>言外之意，弦外之音</a:t>
            </a:r>
            <a:r>
              <a:rPr lang="en-US" altLang="zh-TW" sz="3600" b="1" u="sng" kern="100" dirty="0">
                <a:solidFill>
                  <a:srgbClr val="008080"/>
                </a:solidFill>
                <a:cs typeface="Times New Roman"/>
              </a:rPr>
              <a:t>……</a:t>
            </a:r>
            <a:endParaRPr lang="zh-TW" altLang="zh-TW" sz="3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b="1" u="sng" kern="100" dirty="0">
                <a:solidFill>
                  <a:srgbClr val="008080"/>
                </a:solidFill>
                <a:cs typeface="Times New Roman"/>
              </a:rPr>
              <a:t>* </a:t>
            </a:r>
            <a:r>
              <a:rPr lang="zh-TW" altLang="zh-TW" sz="3600" b="1" u="sng" kern="100" dirty="0">
                <a:solidFill>
                  <a:srgbClr val="008080"/>
                </a:solidFill>
                <a:cs typeface="Times New Roman"/>
              </a:rPr>
              <a:t>莫名其妙的不安，無緣無故的不舒服。</a:t>
            </a:r>
            <a:endParaRPr lang="zh-TW" altLang="zh-TW" sz="3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b="1" u="sng" kern="100" dirty="0">
                <a:solidFill>
                  <a:srgbClr val="008080"/>
                </a:solidFill>
                <a:cs typeface="Times New Roman"/>
              </a:rPr>
              <a:t>* </a:t>
            </a:r>
            <a:r>
              <a:rPr lang="zh-TW" altLang="zh-TW" sz="3600" b="1" u="sng" kern="100" dirty="0">
                <a:solidFill>
                  <a:srgbClr val="008080"/>
                </a:solidFill>
                <a:cs typeface="Times New Roman"/>
              </a:rPr>
              <a:t>突然不由自主地臉紅，心跳。</a:t>
            </a:r>
            <a:endParaRPr lang="zh-TW" altLang="zh-TW" sz="3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b="1" u="sng" kern="100" dirty="0">
                <a:solidFill>
                  <a:srgbClr val="008080"/>
                </a:solidFill>
                <a:cs typeface="Times New Roman"/>
              </a:rPr>
              <a:t>* </a:t>
            </a:r>
            <a:r>
              <a:rPr lang="zh-TW" altLang="zh-TW" sz="3600" b="1" u="sng" kern="100" dirty="0">
                <a:solidFill>
                  <a:srgbClr val="008080"/>
                </a:solidFill>
                <a:cs typeface="Times New Roman"/>
              </a:rPr>
              <a:t>強忍最後一口氣，把壞人制服。</a:t>
            </a:r>
            <a:endParaRPr lang="zh-TW" altLang="zh-TW" sz="3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600" b="1" u="sng" kern="100" dirty="0">
                <a:solidFill>
                  <a:srgbClr val="008080"/>
                </a:solidFill>
                <a:cs typeface="Times New Roman"/>
              </a:rPr>
              <a:t>* </a:t>
            </a:r>
            <a:r>
              <a:rPr lang="zh-TW" altLang="zh-TW" sz="3600" b="1" u="sng" kern="100" dirty="0">
                <a:solidFill>
                  <a:srgbClr val="008080"/>
                </a:solidFill>
                <a:cs typeface="Times New Roman"/>
              </a:rPr>
              <a:t>一回憶起過去的成就，就突然變得自信起來。</a:t>
            </a:r>
            <a:endParaRPr lang="zh-TW" altLang="zh-TW" sz="3600" kern="1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92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潛意識形成有四條主要路徑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．意識反覆刺激形成潛意識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．無意識反覆刺激形成潛意識。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．意識瞬間強力刺激形成潛意識。</a:t>
            </a: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zh-TW" altLang="en-US" dirty="0" smtClean="0"/>
              <a:t>．無意識瞬間強力刺激形成潛意識。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1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如何開發潛意識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方法一：強力刺激法。</a:t>
            </a:r>
            <a:endParaRPr lang="en-US" altLang="zh-TW" dirty="0" smtClean="0"/>
          </a:p>
          <a:p>
            <a:r>
              <a:rPr lang="zh-TW" altLang="en-US" dirty="0" smtClean="0"/>
              <a:t>方法二：直接輸入法。</a:t>
            </a:r>
            <a:endParaRPr lang="en-US" altLang="zh-TW" dirty="0" smtClean="0"/>
          </a:p>
          <a:p>
            <a:r>
              <a:rPr lang="zh-TW" altLang="en-US" dirty="0" smtClean="0"/>
              <a:t>方法三：心理暗示。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9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心理暗示的方法一般包括：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* 視覺暗示</a:t>
            </a:r>
          </a:p>
          <a:p>
            <a:r>
              <a:rPr lang="zh-TW" altLang="en-US" dirty="0" smtClean="0"/>
              <a:t>* 聽覺暗示</a:t>
            </a:r>
          </a:p>
          <a:p>
            <a:r>
              <a:rPr lang="zh-TW" altLang="en-US" dirty="0" smtClean="0"/>
              <a:t>* 想像暗示</a:t>
            </a:r>
          </a:p>
          <a:p>
            <a:r>
              <a:rPr lang="zh-TW" altLang="en-US" dirty="0" smtClean="0"/>
              <a:t>* 期望暗示</a:t>
            </a:r>
          </a:p>
          <a:p>
            <a:r>
              <a:rPr lang="zh-TW" altLang="en-US" dirty="0" smtClean="0"/>
              <a:t>* 權威暗示</a:t>
            </a:r>
          </a:p>
          <a:p>
            <a:r>
              <a:rPr lang="zh-TW" altLang="en-US" dirty="0" smtClean="0"/>
              <a:t>* 環境暗示</a:t>
            </a:r>
          </a:p>
          <a:p>
            <a:r>
              <a:rPr lang="zh-TW" altLang="en-US" dirty="0" smtClean="0"/>
              <a:t>* 自我談話暗示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56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如何進行有效的自我暗示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．簡單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．正面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．肯定</a:t>
            </a: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zh-TW" altLang="en-US" dirty="0" smtClean="0"/>
              <a:t>．重複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47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「積極的自我談話」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它能很好地幫助自己將顯意識及潛意識集中到積極的意焦上：</a:t>
            </a:r>
          </a:p>
          <a:p>
            <a:r>
              <a:rPr lang="zh-TW" altLang="en-US" dirty="0" smtClean="0"/>
              <a:t>自我激勵：我是最棒的，我一定行。</a:t>
            </a:r>
          </a:p>
          <a:p>
            <a:r>
              <a:rPr lang="zh-TW" altLang="en-US" dirty="0" smtClean="0"/>
              <a:t>自我期望：我是一個大企業家。</a:t>
            </a:r>
          </a:p>
          <a:p>
            <a:r>
              <a:rPr lang="zh-TW" altLang="en-US" dirty="0" smtClean="0"/>
              <a:t>自我要求：我一定要努力，加油干。</a:t>
            </a:r>
          </a:p>
          <a:p>
            <a:r>
              <a:rPr lang="zh-TW" altLang="en-US" dirty="0" smtClean="0"/>
              <a:t>自我表揚：我真是好樣的。</a:t>
            </a:r>
          </a:p>
          <a:p>
            <a:r>
              <a:rPr lang="zh-TW" altLang="en-US" dirty="0" smtClean="0"/>
              <a:t>自我欣賞：我真行。</a:t>
            </a:r>
          </a:p>
          <a:p>
            <a:r>
              <a:rPr lang="zh-TW" altLang="en-US" dirty="0" smtClean="0"/>
              <a:t>自我關心：我要注意身體。</a:t>
            </a:r>
          </a:p>
          <a:p>
            <a:r>
              <a:rPr lang="zh-TW" altLang="en-US" dirty="0" smtClean="0"/>
              <a:t>自我獎勵：祝賀你，這份禮物送給你啦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自我批評：不該這樣。</a:t>
            </a:r>
          </a:p>
          <a:p>
            <a:r>
              <a:rPr lang="zh-TW" altLang="en-US" dirty="0" smtClean="0"/>
              <a:t>自我懲罰：這件事是我不對，去做好事，補償一下。</a:t>
            </a:r>
          </a:p>
          <a:p>
            <a:r>
              <a:rPr lang="zh-TW" altLang="en-US" dirty="0" smtClean="0"/>
              <a:t>自我提醒：成功者是不會輕言放棄的。</a:t>
            </a:r>
          </a:p>
          <a:p>
            <a:r>
              <a:rPr lang="zh-TW" altLang="en-US" dirty="0" smtClean="0"/>
              <a:t>自我開導：想開點！何必計較這些小節。</a:t>
            </a:r>
          </a:p>
          <a:p>
            <a:r>
              <a:rPr lang="zh-TW" altLang="en-US" dirty="0" smtClean="0"/>
              <a:t>自我安慰：沒有失敗，只是暫時還沒有成功而已。</a:t>
            </a:r>
          </a:p>
          <a:p>
            <a:r>
              <a:rPr lang="zh-TW" altLang="en-US" dirty="0" smtClean="0"/>
              <a:t>自我總結：做得對，繼續干。自我命令：立即行動！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34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用潛意識的力量向宇宙下訂單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、向宇宙下訂單的步驟</a:t>
            </a:r>
            <a:endParaRPr lang="en-US" altLang="zh-TW" dirty="0" smtClean="0"/>
          </a:p>
          <a:p>
            <a:r>
              <a:rPr lang="zh-TW" altLang="en-US" dirty="0" smtClean="0"/>
              <a:t>一定要用積極正面肯定的指令，比如要把「不要緊張」換成「放鬆」；把「不要生病」換成「我很健康」；把「我想成功」換成「我是成功者」等等。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、不斷的重複和刺激，讓潛意識接收訂單指令；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、想像你達成目標的畫面和美好感覺；</a:t>
            </a: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zh-TW" altLang="en-US" dirty="0" smtClean="0"/>
              <a:t>、不要與人分享你的目標；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74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第三：不斷學習。</a:t>
            </a:r>
            <a:endParaRPr lang="zh-TW" altLang="zh-TW" sz="1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現在的社會是一個不斷發展變化的社會，每一天都有很多新鮮的事物出現，如果不學習，那肯定會落後於社會。只有不斷地學習，跟上社會的步伐，才能扶今思古，才能融會貫通，才能最大限度地發覺自己身上的潛能。</a:t>
            </a:r>
            <a:endParaRPr lang="zh-TW" altLang="zh-TW" sz="1600" kern="100" dirty="0"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44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5</a:t>
            </a:r>
            <a:r>
              <a:rPr lang="zh-TW" altLang="en-US" dirty="0" smtClean="0"/>
              <a:t>、不要指導你的潛意識該怎麼做；</a:t>
            </a:r>
          </a:p>
          <a:p>
            <a:r>
              <a:rPr lang="zh-TW" altLang="en-US" dirty="0" smtClean="0"/>
              <a:t>你要相信你的潛意識，相信潛意識的智慧。一旦懷疑，顯意識就會干擾，潛意識便不能發揮其最大的力量。在這個過程中不要刻意，要順其自然。</a:t>
            </a:r>
            <a:endParaRPr lang="en-US" altLang="zh-TW" dirty="0" smtClean="0"/>
          </a:p>
          <a:p>
            <a:r>
              <a:rPr lang="en-US" altLang="zh-TW" dirty="0" smtClean="0"/>
              <a:t>6</a:t>
            </a:r>
            <a:r>
              <a:rPr lang="zh-TW" altLang="en-US" dirty="0" smtClean="0"/>
              <a:t>、感恩你的潛意識；</a:t>
            </a:r>
            <a:endParaRPr lang="en-US" altLang="zh-TW" dirty="0" smtClean="0"/>
          </a:p>
          <a:p>
            <a:r>
              <a:rPr lang="zh-TW" altLang="en-US" dirty="0" smtClean="0"/>
              <a:t>不管這個目標有沒有達成，你都要感恩。感恩你的潛意識！感恩是獲取宇宙能量最有效的方法。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31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s://i3.read01.com/SIG=37ehu32/304357644a393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10" y="860742"/>
            <a:ext cx="3218180" cy="5136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7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1.read01.com/SIG=3bv7i93/304357644a3930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67" y="1083627"/>
            <a:ext cx="4761865" cy="4690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2.read01.com/SIG=2cb4nv4/304357644a3930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22" y="1028065"/>
            <a:ext cx="3348355" cy="480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4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3.read01.com/SIG=20qirl5/304357644a3930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52" y="897890"/>
            <a:ext cx="3858895" cy="5062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9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1.read01.com/SIG=2l88fb6/304357644a3930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82" y="836612"/>
            <a:ext cx="4013835" cy="51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1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2.read01.com/SIG=2ppu317/304357644a3930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47" y="1012507"/>
            <a:ext cx="3811905" cy="483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7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3.read01.com/SIG=q0e478/304357644a3930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85" y="840422"/>
            <a:ext cx="3465830" cy="517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總之，我們這個時代，是一個最好的時代，只要有想法，放手去做，一切皆有可能。只要願意成功，不斷學習，發掘自我，就能與成功者為伍。</a:t>
            </a:r>
            <a:endParaRPr lang="zh-TW" altLang="zh-TW" sz="1600" kern="100" dirty="0"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u="sng" kern="100" dirty="0">
                <a:solidFill>
                  <a:srgbClr val="008080"/>
                </a:solidFill>
                <a:cs typeface="Times New Roman"/>
              </a:rPr>
              <a:t>發掘自己的潛能，喚醒內心的巨人，讓成功來的快些，來的猛烈一些吧！</a:t>
            </a:r>
            <a:endParaRPr lang="zh-TW" altLang="zh-TW" sz="1600" kern="100" dirty="0"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42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1.kknews.cc/SIG=1iubk3o/39n40002s653on97p29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9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2.kknews.cc/SIG=15cg7f4/16q000072504694qq5p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5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i2.kknews.cc/SIG=3ioa4g7/9qs0007274s88315r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1934</Words>
  <Application>Microsoft Office PowerPoint</Application>
  <PresentationFormat>如螢幕大小 (4:3)</PresentationFormat>
  <Paragraphs>131</Paragraphs>
  <Slides>57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8" baseType="lpstr">
      <vt:lpstr>Office 佈景主題</vt:lpstr>
      <vt:lpstr>PNF-svic潛意識右腦學習與潛能開發3</vt:lpstr>
      <vt:lpstr>PowerPoint 簡報</vt:lpstr>
      <vt:lpstr>潛能開發的途徑有很多，但是從成功學的角度而言，主要從以下3個方面。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潛意識的九大特徵</vt:lpstr>
      <vt:lpstr>PowerPoint 簡報</vt:lpstr>
      <vt:lpstr>PowerPoint 簡報</vt:lpstr>
      <vt:lpstr>潛意識形成有四條主要路徑</vt:lpstr>
      <vt:lpstr>如何開發潛意識</vt:lpstr>
      <vt:lpstr>心理暗示的方法一般包括：</vt:lpstr>
      <vt:lpstr>如何進行有效的自我暗示</vt:lpstr>
      <vt:lpstr>「積極的自我談話」</vt:lpstr>
      <vt:lpstr>用潛意識的力量向宇宙下訂單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PNF-svic潛意識右腦學習與潛能開發3</dc:title>
  <dc:creator>admin</dc:creator>
  <cp:lastModifiedBy>admin</cp:lastModifiedBy>
  <cp:revision>1</cp:revision>
  <dcterms:created xsi:type="dcterms:W3CDTF">2019-12-23T02:54:36Z</dcterms:created>
  <dcterms:modified xsi:type="dcterms:W3CDTF">2019-12-23T02:55:27Z</dcterms:modified>
</cp:coreProperties>
</file>