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8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1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12083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740E95F0-44D0-4EFA-853B-10D3A795EDBF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FA7564E-B9B8-4C09-B7B8-D5A298F36AB9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7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5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1208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8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08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08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76CD9C-9BA2-4864-BABC-4DC0D4AA6276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788A2-A679-4C05-B931-1124442B77E2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36412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1287BB-E837-405B-881C-5A391788BB10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59BD7-55A6-40AA-AEF2-F8FE0FF44455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30035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D83641-52BF-438C-816A-9E12C71EDA50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D030A-DDA3-4D31-B034-95FB87DDDB02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89500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BA1729-6947-477A-BED2-565BD820D349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F6D2-0460-4483-A73E-A2A696921285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85613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AFD1F-479B-41D9-ACBB-2A378F05443F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911D5-C655-49C5-88AD-6CAE7B097C56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1064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73A822-C2D4-4927-B36F-95D8294ADB9F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58AC3-2A62-4657-BB7D-BB895D538EB4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19394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FB612C-A142-42A9-8A04-05C7AB48ADA8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39DCD-5CFF-4FA1-A6D9-54D0F4EA6B81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94894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24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D7902-625B-416F-9967-458F01D1798C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E1B2A-24BD-483E-ACC2-29A08A21DB41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41868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2A218-CD38-44BF-AFC9-43E4E2EBBB5B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B3862-FB01-4742-8F12-A91E1936E911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83591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0898C-CA31-4672-A995-B799D6B23C4D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433A-1470-4D2E-B2A4-C597A1A98D53}" type="slidenum">
              <a:rPr lang="en-US" altLang="zh-CN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49363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9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9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4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4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1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1981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387A89-1EEF-4AB4-81D8-04680ABDB583}" type="datetime1">
              <a:rPr lang="zh-CN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2019/12/23</a:t>
            </a:fld>
            <a:endParaRPr lang="en-US" altLang="zh-CN" smtClean="0">
              <a:solidFill>
                <a:srgbClr val="FFFFFF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36137B-E4A6-429D-9E1E-162FA19BCB88}" type="slidenum">
              <a:rPr lang="en-US" altLang="zh-CN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374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  <p:sndAc>
      <p:stSnd>
        <p:snd r:embed="rId1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1198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8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1198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8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1198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8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1198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8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1198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8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8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ª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ª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sults?search_query=triz+shih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../clipboard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52536" y="1268760"/>
            <a:ext cx="9396536" cy="1470025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PNF-</a:t>
            </a:r>
            <a:r>
              <a:rPr lang="en-US" altLang="zh-TW" dirty="0" err="1" smtClean="0"/>
              <a:t>svic</a:t>
            </a:r>
            <a:r>
              <a:rPr lang="zh-TW" altLang="en-US" dirty="0" smtClean="0"/>
              <a:t>潛意識右腦學習與潛能</a:t>
            </a:r>
            <a:r>
              <a:rPr lang="zh-TW" altLang="en-US" dirty="0" smtClean="0"/>
              <a:t>開發</a:t>
            </a:r>
            <a:r>
              <a:rPr lang="en-US" altLang="zh-TW" dirty="0" smtClean="0"/>
              <a:t>1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200" dirty="0"/>
              <a:t>https://wenku.baidu.com/view/7988954c7f1922791788e82c.html?rec_flag=default&amp;sxts=1576120085389</a:t>
            </a:r>
            <a:endParaRPr lang="zh-TW" altLang="en-US" sz="2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944816" cy="2639144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P</a:t>
            </a:r>
            <a:r>
              <a:rPr lang="en-US" altLang="zh-TW" b="1" dirty="0" smtClean="0"/>
              <a:t>AST-</a:t>
            </a:r>
            <a:r>
              <a:rPr lang="en-US" altLang="zh-TW" b="1" dirty="0" smtClean="0">
                <a:solidFill>
                  <a:srgbClr val="FF0000"/>
                </a:solidFill>
              </a:rPr>
              <a:t>N</a:t>
            </a:r>
            <a:r>
              <a:rPr lang="en-US" altLang="zh-TW" b="1" dirty="0" smtClean="0"/>
              <a:t>OW-</a:t>
            </a:r>
            <a:r>
              <a:rPr lang="en-US" altLang="zh-TW" b="1" dirty="0" smtClean="0">
                <a:solidFill>
                  <a:srgbClr val="FF0000"/>
                </a:solidFill>
              </a:rPr>
              <a:t>F</a:t>
            </a:r>
            <a:r>
              <a:rPr lang="en-US" altLang="zh-TW" b="1" dirty="0" smtClean="0"/>
              <a:t>UTURE(</a:t>
            </a:r>
            <a:r>
              <a:rPr lang="zh-TW" altLang="en-US" b="1" dirty="0" smtClean="0"/>
              <a:t>三幕技巧</a:t>
            </a:r>
            <a:r>
              <a:rPr lang="en-US" altLang="zh-TW" b="1" dirty="0" smtClean="0"/>
              <a:t>)</a:t>
            </a:r>
          </a:p>
          <a:p>
            <a:r>
              <a:rPr lang="en-US" altLang="zh-TW" dirty="0" smtClean="0"/>
              <a:t>-</a:t>
            </a:r>
            <a:r>
              <a:rPr lang="en-US" altLang="zh-TW" dirty="0" smtClean="0">
                <a:solidFill>
                  <a:srgbClr val="FF0000"/>
                </a:solidFill>
              </a:rPr>
              <a:t>s</a:t>
            </a:r>
            <a:r>
              <a:rPr lang="en-US" altLang="zh-TW" dirty="0" smtClean="0"/>
              <a:t>ee-</a:t>
            </a:r>
            <a:r>
              <a:rPr lang="en-US" altLang="zh-TW" dirty="0" smtClean="0">
                <a:solidFill>
                  <a:srgbClr val="FF0000"/>
                </a:solidFill>
              </a:rPr>
              <a:t>v</a:t>
            </a:r>
            <a:r>
              <a:rPr lang="en-US" altLang="zh-TW" dirty="0" smtClean="0"/>
              <a:t>isualize-</a:t>
            </a:r>
            <a:r>
              <a:rPr lang="en-US" altLang="zh-TW" dirty="0" smtClean="0">
                <a:solidFill>
                  <a:srgbClr val="FF0000"/>
                </a:solidFill>
              </a:rPr>
              <a:t>i</a:t>
            </a:r>
            <a:r>
              <a:rPr lang="en-US" altLang="zh-TW" dirty="0" smtClean="0"/>
              <a:t>magine-</a:t>
            </a:r>
            <a:r>
              <a:rPr lang="en-US" altLang="zh-TW" dirty="0" smtClean="0">
                <a:solidFill>
                  <a:srgbClr val="FF0000"/>
                </a:solidFill>
              </a:rPr>
              <a:t>c</a:t>
            </a:r>
            <a:r>
              <a:rPr lang="en-US" altLang="zh-TW" dirty="0" smtClean="0"/>
              <a:t>reate(</a:t>
            </a:r>
            <a:r>
              <a:rPr lang="zh-TW" altLang="en-US" dirty="0" smtClean="0"/>
              <a:t>腦波技法</a:t>
            </a:r>
            <a:r>
              <a:rPr lang="en-US" altLang="zh-TW" dirty="0" smtClean="0"/>
              <a:t>)</a:t>
            </a:r>
          </a:p>
          <a:p>
            <a:r>
              <a:rPr lang="en-US" altLang="zh-TW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US" altLang="zh-TW" dirty="0" smtClean="0">
                <a:solidFill>
                  <a:srgbClr val="FF0000"/>
                </a:solidFill>
                <a:hlinkClick r:id="rId3"/>
              </a:rPr>
              <a:t>www.youtube.com/results?search_query=triz+shih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en-US" altLang="zh-TW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04945"/>
              </p:ext>
            </p:extLst>
          </p:nvPr>
        </p:nvGraphicFramePr>
        <p:xfrm>
          <a:off x="3541713" y="3079750"/>
          <a:ext cx="2058987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封裝程式殼層物件" showAsIcon="1" r:id="rId4" imgW="2058480" imgH="698760" progId="Package">
                  <p:embed/>
                </p:oleObj>
              </mc:Choice>
              <mc:Fallback>
                <p:oleObj name="封裝程式殼層物件" showAsIcon="1" r:id="rId4" imgW="2058480" imgH="698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1713" y="3079750"/>
                        <a:ext cx="2058987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3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" y="0"/>
            <a:ext cx="9034744" cy="694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8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476672"/>
            <a:ext cx="9159163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9847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1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120679" cy="666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2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2089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544615" cy="674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05" y="3337546"/>
            <a:ext cx="4645595" cy="352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46958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68"/>
            <a:ext cx="9144000" cy="697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31640" y="4278808"/>
            <a:ext cx="553998" cy="2564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solidFill>
                  <a:prstClr val="black"/>
                </a:solidFill>
              </a:rPr>
              <a:t>偏向右腦感性用法</a:t>
            </a:r>
            <a:endParaRPr lang="zh-TW" altLang="en-US" sz="2400" b="1" dirty="0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25368"/>
            <a:ext cx="64611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9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9" y="188640"/>
            <a:ext cx="917212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4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「zenatum genabrain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19016" cy="61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開啟自然療癒三鑰匙</a:t>
            </a:r>
            <a:r>
              <a:rPr lang="en-US" altLang="zh-TW" dirty="0" smtClean="0"/>
              <a:t>RRD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1-</a:t>
            </a:r>
            <a:r>
              <a:rPr lang="zh-TW" altLang="en-US" b="1" dirty="0" smtClean="0">
                <a:solidFill>
                  <a:srgbClr val="FF0000"/>
                </a:solidFill>
              </a:rPr>
              <a:t>靜下心來學會放鬆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dirty="0"/>
              <a:t>問題與</a:t>
            </a:r>
            <a:r>
              <a:rPr lang="zh-TW" altLang="en-US" dirty="0" smtClean="0"/>
              <a:t>機遇</a:t>
            </a:r>
            <a:r>
              <a:rPr lang="en-US" altLang="zh-TW" dirty="0" smtClean="0"/>
              <a:t>(</a:t>
            </a:r>
            <a:r>
              <a:rPr lang="zh-TW" altLang="en-US" dirty="0" smtClean="0"/>
              <a:t>標準</a:t>
            </a:r>
            <a:r>
              <a:rPr lang="en-US" altLang="zh-TW" dirty="0" smtClean="0"/>
              <a:t>VS</a:t>
            </a:r>
            <a:r>
              <a:rPr lang="zh-TW" altLang="en-US" dirty="0" smtClean="0"/>
              <a:t>自然</a:t>
            </a:r>
            <a:r>
              <a:rPr lang="en-US" altLang="zh-TW" dirty="0" smtClean="0"/>
              <a:t>)/</a:t>
            </a:r>
            <a:r>
              <a:rPr lang="zh-TW" altLang="en-US" dirty="0" smtClean="0"/>
              <a:t>意識覺醒放飛自我</a:t>
            </a:r>
            <a:r>
              <a:rPr lang="en-US" altLang="zh-TW" dirty="0" smtClean="0"/>
              <a:t>/</a:t>
            </a:r>
            <a:r>
              <a:rPr lang="zh-TW" altLang="en-US" dirty="0" smtClean="0"/>
              <a:t>接納力量</a:t>
            </a:r>
            <a:endParaRPr lang="en-US" altLang="zh-TW" dirty="0" smtClean="0"/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2-</a:t>
            </a:r>
            <a:r>
              <a:rPr lang="zh-TW" altLang="en-US" b="1" dirty="0" smtClean="0">
                <a:solidFill>
                  <a:srgbClr val="FF0000"/>
                </a:solidFill>
              </a:rPr>
              <a:t>為自己的幸福負責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業力法則</a:t>
            </a:r>
            <a:r>
              <a:rPr lang="zh-TW" altLang="en-US" dirty="0"/>
              <a:t>是將你的生活吸引而</a:t>
            </a:r>
            <a:r>
              <a:rPr lang="zh-TW" altLang="en-US" dirty="0" smtClean="0"/>
              <a:t>來</a:t>
            </a:r>
            <a:r>
              <a:rPr lang="en-US" altLang="zh-TW" dirty="0" smtClean="0"/>
              <a:t>/</a:t>
            </a:r>
            <a:r>
              <a:rPr lang="zh-TW" altLang="en-US" dirty="0"/>
              <a:t>為自己的健康和快樂</a:t>
            </a:r>
            <a:r>
              <a:rPr lang="zh-TW" altLang="en-US" dirty="0" smtClean="0"/>
              <a:t>負責</a:t>
            </a:r>
            <a:r>
              <a:rPr lang="en-US" altLang="zh-TW" dirty="0" smtClean="0"/>
              <a:t>/</a:t>
            </a:r>
            <a:r>
              <a:rPr lang="zh-TW" altLang="en-US" dirty="0" smtClean="0"/>
              <a:t>為</a:t>
            </a:r>
            <a:r>
              <a:rPr lang="zh-TW" altLang="en-US" dirty="0"/>
              <a:t>自己</a:t>
            </a:r>
            <a:r>
              <a:rPr lang="zh-TW" altLang="en-US" dirty="0" smtClean="0"/>
              <a:t>的疾病與癒合負責</a:t>
            </a:r>
            <a:endParaRPr lang="en-US" altLang="zh-TW" dirty="0" smtClean="0"/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3-</a:t>
            </a:r>
            <a:r>
              <a:rPr lang="zh-TW" altLang="en-US" b="1" dirty="0" smtClean="0">
                <a:solidFill>
                  <a:srgbClr val="FF0000"/>
                </a:solidFill>
              </a:rPr>
              <a:t>追尋你的夢想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奇蹟</a:t>
            </a:r>
            <a:r>
              <a:rPr lang="zh-TW" altLang="en-US" dirty="0" smtClean="0"/>
              <a:t>法則一追尋內心需求將會</a:t>
            </a:r>
            <a:r>
              <a:rPr lang="zh-TW" altLang="en-US" dirty="0"/>
              <a:t>滋養</a:t>
            </a:r>
            <a:r>
              <a:rPr lang="zh-TW" altLang="en-US" dirty="0" smtClean="0"/>
              <a:t>你</a:t>
            </a:r>
            <a:r>
              <a:rPr lang="en-US" altLang="zh-TW" dirty="0" smtClean="0"/>
              <a:t>/</a:t>
            </a:r>
            <a:r>
              <a:rPr lang="zh-TW" altLang="en-US" dirty="0" smtClean="0"/>
              <a:t>奇蹟法則二擬恢復生機為別人提供便利</a:t>
            </a:r>
            <a:r>
              <a:rPr lang="en-US" altLang="zh-TW" dirty="0" smtClean="0"/>
              <a:t>/</a:t>
            </a:r>
            <a:r>
              <a:rPr lang="zh-TW" altLang="en-US" dirty="0" smtClean="0"/>
              <a:t>做自己的健康幸福的主人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55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1.wp.com/www.zenatum.com/wp-content/uploads/2019/04/0-3-5-8-10-13-16%E6%AD%B2%E9%99%BD%E6%B0%A3%E6%BC%B8%E5%8D%87%E5%88%B0%E5%85%A8%E9%99%B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8256"/>
            <a:ext cx="4896544" cy="702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「zenatum genabrain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7146462" cy="51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976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4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42356"/>
            <a:ext cx="4968552" cy="704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7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dirty="0"/>
              <a:t>•</a:t>
            </a:r>
            <a:r>
              <a:rPr lang="zh-TW" altLang="en-US" dirty="0"/>
              <a:t>真空的肉眼看不到的世界，是由約</a:t>
            </a:r>
            <a:r>
              <a:rPr lang="en-US" altLang="zh-TW" dirty="0"/>
              <a:t>10</a:t>
            </a:r>
            <a:r>
              <a:rPr lang="zh-TW" altLang="en-US" dirty="0"/>
              <a:t>負</a:t>
            </a:r>
            <a:r>
              <a:rPr lang="en-US" altLang="zh-TW" dirty="0"/>
              <a:t>20</a:t>
            </a:r>
            <a:r>
              <a:rPr lang="zh-TW" altLang="en-US" dirty="0"/>
              <a:t>次方公分以下的超微粒子所構成“最終粒子， 則約</a:t>
            </a:r>
            <a:r>
              <a:rPr lang="en-US" altLang="zh-TW" dirty="0"/>
              <a:t>10</a:t>
            </a:r>
            <a:r>
              <a:rPr lang="zh-TW" altLang="en-US" dirty="0"/>
              <a:t>負</a:t>
            </a:r>
            <a:r>
              <a:rPr lang="en-US" altLang="zh-TW" dirty="0"/>
              <a:t>90</a:t>
            </a:r>
            <a:r>
              <a:rPr lang="zh-TW" altLang="en-US" dirty="0"/>
              <a:t>次方公分。將這些超微粒子稱為</a:t>
            </a:r>
            <a:r>
              <a:rPr lang="en-US" altLang="zh-TW" dirty="0"/>
              <a:t>『</a:t>
            </a:r>
            <a:r>
              <a:rPr lang="zh-TW" altLang="en-US" dirty="0"/>
              <a:t>宇宙能量</a:t>
            </a:r>
            <a:r>
              <a:rPr lang="en-US" altLang="zh-TW" dirty="0"/>
              <a:t>』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</a:t>
            </a:r>
            <a:r>
              <a:rPr lang="zh-TW" altLang="en-US" dirty="0"/>
              <a:t>宇宙能量，有各種的大小及無限多的種類。</a:t>
            </a:r>
          </a:p>
          <a:p>
            <a:r>
              <a:rPr lang="en-US" altLang="zh-TW" dirty="0"/>
              <a:t>•</a:t>
            </a:r>
            <a:r>
              <a:rPr lang="zh-TW" altLang="en-US" dirty="0"/>
              <a:t>宇宙能量會不斷旋轉，有振動數</a:t>
            </a:r>
            <a:r>
              <a:rPr lang="en-US" altLang="zh-TW" dirty="0"/>
              <a:t>(</a:t>
            </a:r>
            <a:r>
              <a:rPr lang="zh-TW" altLang="en-US" dirty="0"/>
              <a:t>旋轉數</a:t>
            </a:r>
            <a:r>
              <a:rPr lang="en-US" altLang="zh-TW" dirty="0"/>
              <a:t>)</a:t>
            </a:r>
            <a:r>
              <a:rPr lang="zh-TW" altLang="en-US" dirty="0"/>
              <a:t>，因此有波的性質。宇宙能量，有粒子，也有波動。波動機器捕捉到的是宇宙能量波的性質。</a:t>
            </a:r>
          </a:p>
          <a:p>
            <a:r>
              <a:rPr lang="en-US" altLang="zh-TW" dirty="0"/>
              <a:t>•</a:t>
            </a:r>
            <a:r>
              <a:rPr lang="zh-TW" altLang="en-US" dirty="0"/>
              <a:t>宇宙能量因旋轉方向不同，而有正</a:t>
            </a:r>
            <a:r>
              <a:rPr lang="en-US" altLang="zh-TW" dirty="0"/>
              <a:t>((</a:t>
            </a:r>
            <a:r>
              <a:rPr lang="zh-TW" altLang="en-US" dirty="0"/>
              <a:t>陽</a:t>
            </a:r>
            <a:r>
              <a:rPr lang="en-US" altLang="zh-TW" dirty="0"/>
              <a:t>〕</a:t>
            </a:r>
            <a:r>
              <a:rPr lang="zh-TW" altLang="en-US" dirty="0"/>
              <a:t>與負</a:t>
            </a:r>
            <a:r>
              <a:rPr lang="en-US" altLang="zh-TW" dirty="0"/>
              <a:t>((</a:t>
            </a:r>
            <a:r>
              <a:rPr lang="zh-TW" altLang="en-US" dirty="0"/>
              <a:t>陰</a:t>
            </a:r>
            <a:r>
              <a:rPr lang="en-US" altLang="zh-TW" dirty="0"/>
              <a:t>)</a:t>
            </a:r>
            <a:r>
              <a:rPr lang="zh-TW" altLang="en-US" dirty="0"/>
              <a:t>二種。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</a:t>
            </a:r>
            <a:r>
              <a:rPr lang="zh-TW" altLang="en-US" dirty="0"/>
              <a:t>宇宙能量中有帶電性質的粒子及帶磁氣性質的粒子。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</a:t>
            </a:r>
            <a:r>
              <a:rPr lang="zh-TW" altLang="en-US" dirty="0"/>
              <a:t>構成物質的質子、電子、中子，郎是由超微粒子的宇宙能量所構成。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</a:t>
            </a:r>
            <a:r>
              <a:rPr lang="zh-TW" altLang="en-US" dirty="0"/>
              <a:t>質子、中子、電子雖是由宇宙能量所構成，但並非固定的，會不断有宇宙能量流進，流出式旋轉的流動體</a:t>
            </a:r>
          </a:p>
          <a:p>
            <a:r>
              <a:rPr lang="zh-TW" altLang="en-US" dirty="0"/>
              <a:t>由質子 </a:t>
            </a:r>
            <a:r>
              <a:rPr lang="en-US" altLang="zh-TW" dirty="0"/>
              <a:t>-</a:t>
            </a:r>
            <a:r>
              <a:rPr lang="zh-TW" altLang="en-US" dirty="0"/>
              <a:t>中子、電子所構成的所有物質，都與本質生命體</a:t>
            </a:r>
            <a:r>
              <a:rPr lang="en-US" altLang="zh-TW" dirty="0"/>
              <a:t>(</a:t>
            </a:r>
            <a:r>
              <a:rPr lang="zh-TW" altLang="en-US" dirty="0"/>
              <a:t>意識體</a:t>
            </a:r>
            <a:r>
              <a:rPr lang="en-US" altLang="zh-TW" dirty="0"/>
              <a:t>)</a:t>
            </a:r>
            <a:r>
              <a:rPr lang="zh-TW" altLang="en-US" dirty="0"/>
              <a:t>重疊存在</a:t>
            </a:r>
          </a:p>
          <a:p>
            <a:r>
              <a:rPr lang="zh-TW" altLang="en-US" dirty="0"/>
              <a:t>的，也就是說，不只是人類’連動物、植物、礦物也是有本質生命</a:t>
            </a:r>
            <a:r>
              <a:rPr lang="en-US" altLang="zh-TW" dirty="0"/>
              <a:t>§</a:t>
            </a:r>
            <a:r>
              <a:rPr lang="zh-TW" altLang="en-US" dirty="0"/>
              <a:t>在的雙重構造。 本質生命體也是由宇宙能量的超微粒子所構成。</a:t>
            </a:r>
          </a:p>
          <a:p>
            <a:r>
              <a:rPr lang="zh-TW" altLang="en-US" dirty="0"/>
              <a:t>將這些情報綜合起來，重點即是「物質世界的所有物質’都是由宇山能量超微粒子 或者是波動所構成的’而既這些都是不斷流進</a:t>
            </a:r>
            <a:r>
              <a:rPr lang="en-US" altLang="zh-TW" dirty="0"/>
              <a:t>.</a:t>
            </a:r>
            <a:r>
              <a:rPr lang="zh-TW" altLang="en-US" dirty="0"/>
              <a:t>流出的變動</a:t>
            </a:r>
            <a:r>
              <a:rPr lang="en-US" altLang="zh-TW" dirty="0"/>
              <a:t>§</a:t>
            </a:r>
            <a:r>
              <a:rPr lang="zh-TW" altLang="en-US" dirty="0"/>
              <a:t>」“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1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976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6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976664" cy="674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6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7606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7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2.wp.com/www.zenatum.com/wp-content/uploads/2019/04/BDTT-%E5%A4%A7%E8%85%A6%E8%A8%AD%E8%A8%88%E6%80%9D%E8%80%83.png?resize=300%2C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73" y="0"/>
            <a:ext cx="923397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9" y="0"/>
            <a:ext cx="91433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自然思維十大法則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保持積極心態迎接機遇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保持誠實與正直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手心向下多付出少索取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秉持中正之道</a:t>
            </a:r>
            <a:endParaRPr lang="en-US" altLang="zh-TW" dirty="0" smtClean="0"/>
          </a:p>
          <a:p>
            <a:r>
              <a:rPr lang="en-US" altLang="zh-TW" dirty="0" smtClean="0"/>
              <a:t>5</a:t>
            </a:r>
            <a:r>
              <a:rPr lang="zh-TW" altLang="en-US" dirty="0" smtClean="0"/>
              <a:t>學會相信他人</a:t>
            </a:r>
            <a:endParaRPr lang="en-US" altLang="zh-TW" dirty="0" smtClean="0"/>
          </a:p>
          <a:p>
            <a:r>
              <a:rPr lang="en-US" altLang="zh-TW" dirty="0" smtClean="0"/>
              <a:t>6</a:t>
            </a:r>
            <a:r>
              <a:rPr lang="zh-TW" altLang="en-US" dirty="0" smtClean="0"/>
              <a:t>保持靈活</a:t>
            </a:r>
            <a:endParaRPr lang="en-US" altLang="zh-TW" dirty="0" smtClean="0"/>
          </a:p>
          <a:p>
            <a:r>
              <a:rPr lang="en-US" altLang="zh-TW" dirty="0" smtClean="0"/>
              <a:t>7</a:t>
            </a:r>
            <a:r>
              <a:rPr lang="zh-TW" altLang="en-US" dirty="0" smtClean="0"/>
              <a:t>學會感恩</a:t>
            </a:r>
            <a:endParaRPr lang="en-US" altLang="zh-TW" dirty="0" smtClean="0"/>
          </a:p>
          <a:p>
            <a:r>
              <a:rPr lang="en-US" altLang="zh-TW" dirty="0" smtClean="0"/>
              <a:t>8</a:t>
            </a:r>
            <a:r>
              <a:rPr lang="zh-TW" altLang="en-US" dirty="0" smtClean="0"/>
              <a:t>經常大笑</a:t>
            </a:r>
            <a:endParaRPr lang="en-US" altLang="zh-TW" dirty="0" smtClean="0"/>
          </a:p>
          <a:p>
            <a:r>
              <a:rPr lang="en-US" altLang="zh-TW" dirty="0" smtClean="0"/>
              <a:t>9</a:t>
            </a:r>
            <a:r>
              <a:rPr lang="zh-TW" altLang="en-US" dirty="0" smtClean="0"/>
              <a:t>耐心一點</a:t>
            </a:r>
            <a:endParaRPr lang="en-US" altLang="zh-TW" dirty="0" smtClean="0"/>
          </a:p>
          <a:p>
            <a:r>
              <a:rPr lang="en-US" altLang="zh-TW" dirty="0" smtClean="0"/>
              <a:t>10</a:t>
            </a:r>
            <a:r>
              <a:rPr lang="zh-TW" altLang="en-US" dirty="0" smtClean="0"/>
              <a:t>學會愛人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61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「zenatum genabrai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AutoShape 4" descr="「zenatum genabrain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125" name="Picture 5" descr="C:\Users\admin\Pictures\右腦開發出腦海看見左腦用眼看不到的宇宙訊息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" y="7937"/>
            <a:ext cx="9211602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加號 3"/>
          <p:cNvSpPr/>
          <p:nvPr/>
        </p:nvSpPr>
        <p:spPr>
          <a:xfrm>
            <a:off x="-437009" y="1844824"/>
            <a:ext cx="3648944" cy="354781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65094" y="2382252"/>
            <a:ext cx="677108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</a:rPr>
              <a:t>良心</a:t>
            </a:r>
            <a:endParaRPr lang="zh-TW" alt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106" y="3358728"/>
            <a:ext cx="1237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</a:rPr>
              <a:t>私心</a:t>
            </a:r>
            <a:r>
              <a:rPr lang="en-US" altLang="zh-TW" sz="3200" dirty="0">
                <a:solidFill>
                  <a:srgbClr val="FF0000"/>
                </a:solidFill>
              </a:rPr>
              <a:t>x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22887" y="71905"/>
            <a:ext cx="44644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</a:rPr>
              <a:t>開心</a:t>
            </a:r>
            <a:r>
              <a:rPr lang="en-US" altLang="zh-TW" sz="2000" b="1" dirty="0">
                <a:solidFill>
                  <a:prstClr val="black"/>
                </a:solidFill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</a:rPr>
              <a:t>打開良心內流露喜悅</a:t>
            </a:r>
            <a:r>
              <a:rPr lang="en-US" altLang="zh-TW" sz="2000" b="1" dirty="0">
                <a:solidFill>
                  <a:prstClr val="black"/>
                </a:solidFill>
              </a:rPr>
              <a:t>)</a:t>
            </a:r>
            <a:r>
              <a:rPr lang="zh-TW" altLang="en-US" sz="2000" b="1" dirty="0">
                <a:solidFill>
                  <a:prstClr val="black"/>
                </a:solidFill>
              </a:rPr>
              <a:t>秘方</a:t>
            </a:r>
            <a:endParaRPr lang="en-US" altLang="zh-TW" sz="2000" b="1" dirty="0">
              <a:solidFill>
                <a:prstClr val="black"/>
              </a:solidFill>
            </a:endParaRPr>
          </a:p>
          <a:p>
            <a:r>
              <a:rPr lang="zh-TW" altLang="en-US" sz="2000" dirty="0">
                <a:solidFill>
                  <a:prstClr val="black"/>
                </a:solidFill>
              </a:rPr>
              <a:t>開心情緒平靜不興奮才能</a:t>
            </a:r>
            <a:r>
              <a:rPr lang="zh-TW" altLang="en-US" sz="2000" dirty="0">
                <a:solidFill>
                  <a:prstClr val="black"/>
                </a:solidFill>
              </a:rPr>
              <a:t>開</a:t>
            </a:r>
            <a:r>
              <a:rPr lang="zh-TW" altLang="en-US" sz="2000" dirty="0">
                <a:solidFill>
                  <a:prstClr val="black"/>
                </a:solidFill>
              </a:rPr>
              <a:t>腦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zh-TW" altLang="en-US" sz="2400" dirty="0">
                <a:solidFill>
                  <a:prstClr val="black"/>
                </a:solidFill>
              </a:rPr>
              <a:t>也</a:t>
            </a:r>
            <a:r>
              <a:rPr lang="zh-TW" altLang="en-US" sz="2400" dirty="0">
                <a:solidFill>
                  <a:prstClr val="black"/>
                </a:solidFill>
              </a:rPr>
              <a:t>才能</a:t>
            </a:r>
            <a:r>
              <a:rPr lang="zh-TW" altLang="en-US" sz="2400" dirty="0">
                <a:solidFill>
                  <a:prstClr val="black"/>
                </a:solidFill>
              </a:rPr>
              <a:t>開悟</a:t>
            </a:r>
            <a:endParaRPr lang="en-US" altLang="zh-TW" sz="2400" dirty="0">
              <a:solidFill>
                <a:prstClr val="black"/>
              </a:solidFill>
            </a:endParaRPr>
          </a:p>
          <a:p>
            <a:r>
              <a:rPr lang="zh-TW" altLang="en-US" sz="2400" dirty="0">
                <a:solidFill>
                  <a:prstClr val="black"/>
                </a:solidFill>
              </a:rPr>
              <a:t>同時開運</a:t>
            </a:r>
            <a:endParaRPr lang="en-US" altLang="zh-TW" sz="2400" dirty="0">
              <a:solidFill>
                <a:prstClr val="black"/>
              </a:solidFill>
            </a:endParaRPr>
          </a:p>
          <a:p>
            <a:r>
              <a:rPr lang="zh-TW" altLang="en-US" sz="2400" dirty="0">
                <a:solidFill>
                  <a:prstClr val="black"/>
                </a:solidFill>
              </a:rPr>
              <a:t>也開樂</a:t>
            </a:r>
            <a:r>
              <a:rPr lang="en-US" altLang="zh-TW" sz="2400" dirty="0">
                <a:solidFill>
                  <a:prstClr val="black"/>
                </a:solidFill>
              </a:rPr>
              <a:t>(</a:t>
            </a:r>
            <a:r>
              <a:rPr lang="zh-TW" altLang="en-US" sz="2400" dirty="0">
                <a:solidFill>
                  <a:prstClr val="black"/>
                </a:solidFill>
              </a:rPr>
              <a:t>文心</a:t>
            </a:r>
            <a:r>
              <a:rPr lang="en-US" altLang="zh-TW" sz="2400" dirty="0">
                <a:solidFill>
                  <a:prstClr val="black"/>
                </a:solidFill>
              </a:rPr>
              <a:t>&amp;</a:t>
            </a:r>
            <a:r>
              <a:rPr lang="zh-TW" altLang="en-US" sz="2400" dirty="0">
                <a:solidFill>
                  <a:prstClr val="black"/>
                </a:solidFill>
              </a:rPr>
              <a:t>人心</a:t>
            </a:r>
            <a:r>
              <a:rPr lang="en-US" altLang="zh-TW" sz="2400" dirty="0">
                <a:solidFill>
                  <a:prstClr val="black"/>
                </a:solidFill>
              </a:rPr>
              <a:t>-</a:t>
            </a:r>
            <a:r>
              <a:rPr lang="zh-TW" altLang="en-US" sz="2400" dirty="0">
                <a:solidFill>
                  <a:prstClr val="black"/>
                </a:solidFill>
              </a:rPr>
              <a:t>以心印心</a:t>
            </a:r>
            <a:r>
              <a:rPr lang="en-US" altLang="zh-TW" sz="2400" dirty="0">
                <a:solidFill>
                  <a:prstClr val="black"/>
                </a:solidFill>
              </a:rPr>
              <a:t>)</a:t>
            </a:r>
            <a:endParaRPr lang="en-US" altLang="zh-TW" sz="3600" dirty="0">
              <a:solidFill>
                <a:prstClr val="black"/>
              </a:solidFill>
            </a:endParaRPr>
          </a:p>
          <a:p>
            <a:r>
              <a:rPr lang="zh-TW" altLang="en-US" sz="3200" dirty="0">
                <a:solidFill>
                  <a:prstClr val="black"/>
                </a:solidFill>
              </a:rPr>
              <a:t>開心</a:t>
            </a:r>
            <a:r>
              <a:rPr lang="zh-TW" altLang="en-US" sz="3200" dirty="0">
                <a:solidFill>
                  <a:prstClr val="black"/>
                </a:solidFill>
              </a:rPr>
              <a:t>有方</a:t>
            </a:r>
            <a:r>
              <a:rPr lang="en-US" altLang="zh-TW" sz="3200" dirty="0">
                <a:solidFill>
                  <a:prstClr val="black"/>
                </a:solidFill>
              </a:rPr>
              <a:t> </a:t>
            </a:r>
            <a:r>
              <a:rPr lang="en-US" altLang="zh-TW" sz="3200" dirty="0">
                <a:solidFill>
                  <a:prstClr val="black"/>
                </a:solidFill>
              </a:rPr>
              <a:t>   </a:t>
            </a:r>
            <a:r>
              <a:rPr lang="zh-TW" altLang="en-US" sz="3200" dirty="0">
                <a:solidFill>
                  <a:prstClr val="black"/>
                </a:solidFill>
              </a:rPr>
              <a:t>幸福</a:t>
            </a:r>
            <a:r>
              <a:rPr lang="zh-TW" altLang="en-US" sz="3200" dirty="0">
                <a:solidFill>
                  <a:prstClr val="black"/>
                </a:solidFill>
              </a:rPr>
              <a:t>有</a:t>
            </a:r>
            <a:r>
              <a:rPr lang="zh-TW" altLang="en-US" sz="3200" dirty="0">
                <a:solidFill>
                  <a:prstClr val="black"/>
                </a:solidFill>
              </a:rPr>
              <a:t>道</a:t>
            </a:r>
            <a:endParaRPr lang="en-US" altLang="zh-TW" sz="3200" dirty="0">
              <a:solidFill>
                <a:prstClr val="black"/>
              </a:solidFill>
            </a:endParaRPr>
          </a:p>
          <a:p>
            <a:r>
              <a:rPr lang="zh-TW" altLang="en-US" sz="3200" b="1" dirty="0">
                <a:solidFill>
                  <a:srgbClr val="FF0000"/>
                </a:solidFill>
              </a:rPr>
              <a:t>去掉</a:t>
            </a:r>
            <a:r>
              <a:rPr lang="zh-TW" altLang="en-US" sz="3200" b="1" dirty="0">
                <a:solidFill>
                  <a:srgbClr val="FF0000"/>
                </a:solidFill>
              </a:rPr>
              <a:t>私心</a:t>
            </a:r>
            <a:r>
              <a:rPr lang="en-US" altLang="zh-TW" sz="3200" b="1" dirty="0">
                <a:solidFill>
                  <a:srgbClr val="FF0000"/>
                </a:solidFill>
              </a:rPr>
              <a:t> </a:t>
            </a:r>
            <a:r>
              <a:rPr lang="en-US" altLang="zh-TW" sz="3200" b="1" dirty="0">
                <a:solidFill>
                  <a:srgbClr val="FF0000"/>
                </a:solidFill>
              </a:rPr>
              <a:t>   </a:t>
            </a:r>
            <a:r>
              <a:rPr lang="zh-TW" altLang="en-US" sz="3200" b="1" dirty="0">
                <a:solidFill>
                  <a:srgbClr val="FF0000"/>
                </a:solidFill>
              </a:rPr>
              <a:t>打開良心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r>
              <a:rPr lang="zh-TW" altLang="en-US" sz="3200" dirty="0">
                <a:solidFill>
                  <a:prstClr val="black"/>
                </a:solidFill>
              </a:rPr>
              <a:t>助人為樂</a:t>
            </a:r>
            <a:r>
              <a:rPr lang="en-US" altLang="zh-TW" sz="3200" dirty="0">
                <a:solidFill>
                  <a:prstClr val="black"/>
                </a:solidFill>
              </a:rPr>
              <a:t>    </a:t>
            </a:r>
            <a:r>
              <a:rPr lang="zh-TW" altLang="en-US" sz="3200" dirty="0">
                <a:solidFill>
                  <a:prstClr val="black"/>
                </a:solidFill>
              </a:rPr>
              <a:t>忘卻自己</a:t>
            </a:r>
            <a:endParaRPr lang="en-US" altLang="zh-TW" sz="3200" dirty="0">
              <a:solidFill>
                <a:prstClr val="black"/>
              </a:solidFill>
            </a:endParaRPr>
          </a:p>
          <a:p>
            <a:r>
              <a:rPr lang="zh-TW" altLang="en-US" sz="3200" b="1" dirty="0">
                <a:solidFill>
                  <a:srgbClr val="FF0000"/>
                </a:solidFill>
              </a:rPr>
              <a:t>煩惱日</a:t>
            </a:r>
            <a:r>
              <a:rPr lang="zh-TW" altLang="en-US" sz="3200" b="1" dirty="0">
                <a:solidFill>
                  <a:srgbClr val="FF0000"/>
                </a:solidFill>
              </a:rPr>
              <a:t>少    幸福</a:t>
            </a:r>
            <a:r>
              <a:rPr lang="zh-TW" altLang="en-US" sz="3600" b="1" dirty="0">
                <a:solidFill>
                  <a:srgbClr val="FF0000"/>
                </a:solidFill>
              </a:rPr>
              <a:t>自來</a:t>
            </a:r>
            <a:endParaRPr lang="en-US" altLang="zh-TW" sz="3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33689"/>
            <a:ext cx="9144000" cy="181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-26025" y="16618"/>
            <a:ext cx="2182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假傳萬卷書 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rgbClr val="FF0000"/>
                </a:solidFill>
              </a:rPr>
              <a:t>真傳一句話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rgbClr val="7030A0"/>
                </a:solidFill>
              </a:rPr>
              <a:t>讀破千經萬典</a:t>
            </a:r>
            <a:endParaRPr lang="en-US" altLang="zh-TW" sz="2400" dirty="0">
              <a:solidFill>
                <a:srgbClr val="7030A0"/>
              </a:solidFill>
            </a:endParaRPr>
          </a:p>
          <a:p>
            <a:r>
              <a:rPr lang="zh-TW" altLang="en-US" sz="2400" dirty="0">
                <a:solidFill>
                  <a:srgbClr val="7030A0"/>
                </a:solidFill>
              </a:rPr>
              <a:t>不如明師一點</a:t>
            </a:r>
            <a:endParaRPr lang="en-US" altLang="zh-TW" sz="2400" dirty="0">
              <a:solidFill>
                <a:srgbClr val="7030A0"/>
              </a:solidFill>
            </a:endParaRPr>
          </a:p>
          <a:p>
            <a:r>
              <a:rPr lang="zh-TW" altLang="en-US" sz="2400" dirty="0">
                <a:solidFill>
                  <a:prstClr val="black"/>
                </a:solidFill>
              </a:rPr>
              <a:t>明師</a:t>
            </a:r>
            <a:r>
              <a:rPr lang="en-US" altLang="zh-TW" sz="2400" dirty="0">
                <a:solidFill>
                  <a:prstClr val="black"/>
                </a:solidFill>
              </a:rPr>
              <a:t>=</a:t>
            </a:r>
            <a:r>
              <a:rPr lang="zh-TW" altLang="en-US" sz="2400" dirty="0">
                <a:solidFill>
                  <a:prstClr val="black"/>
                </a:solidFill>
              </a:rPr>
              <a:t>天道</a:t>
            </a:r>
            <a:r>
              <a:rPr lang="en-US" altLang="zh-TW" sz="2400" dirty="0">
                <a:solidFill>
                  <a:prstClr val="black"/>
                </a:solidFill>
              </a:rPr>
              <a:t>+</a:t>
            </a:r>
            <a:r>
              <a:rPr lang="zh-TW" altLang="en-US" sz="2400" dirty="0">
                <a:solidFill>
                  <a:prstClr val="black"/>
                </a:solidFill>
              </a:rPr>
              <a:t>人心</a:t>
            </a:r>
            <a:r>
              <a:rPr lang="en-US" altLang="zh-TW" sz="2400" dirty="0">
                <a:solidFill>
                  <a:prstClr val="black"/>
                </a:solidFill>
              </a:rPr>
              <a:t>+</a:t>
            </a:r>
            <a:r>
              <a:rPr lang="zh-TW" altLang="en-US" sz="2400" dirty="0">
                <a:solidFill>
                  <a:prstClr val="black"/>
                </a:solidFill>
              </a:rPr>
              <a:t>文心</a:t>
            </a:r>
            <a:r>
              <a:rPr lang="en-US" altLang="zh-TW" sz="2400" dirty="0">
                <a:solidFill>
                  <a:prstClr val="black"/>
                </a:solidFill>
              </a:rPr>
              <a:t> 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88489" y="3943503"/>
            <a:ext cx="677108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</a:rPr>
              <a:t>道心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828946" y="3250715"/>
            <a:ext cx="112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</a:rPr>
              <a:t>勾心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2183263" y="3283994"/>
            <a:ext cx="417243" cy="5847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H="1">
            <a:off x="2287574" y="3032955"/>
            <a:ext cx="208622" cy="8025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1578670" y="0"/>
            <a:ext cx="356939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prstClr val="black"/>
                </a:solidFill>
              </a:rPr>
              <a:t>儒</a:t>
            </a:r>
            <a:r>
              <a:rPr lang="en-US" altLang="zh-TW" sz="1600" dirty="0">
                <a:solidFill>
                  <a:prstClr val="black"/>
                </a:solidFill>
              </a:rPr>
              <a:t>--</a:t>
            </a:r>
            <a:r>
              <a:rPr lang="zh-TW" altLang="en-US" sz="1600" dirty="0">
                <a:solidFill>
                  <a:prstClr val="black"/>
                </a:solidFill>
              </a:rPr>
              <a:t>人需 </a:t>
            </a:r>
            <a:r>
              <a:rPr lang="en-US" altLang="zh-TW" sz="1600" dirty="0">
                <a:solidFill>
                  <a:prstClr val="black"/>
                </a:solidFill>
              </a:rPr>
              <a:t>=</a:t>
            </a:r>
            <a:r>
              <a:rPr lang="zh-TW" altLang="en-US" sz="1600" dirty="0">
                <a:solidFill>
                  <a:prstClr val="black"/>
                </a:solidFill>
              </a:rPr>
              <a:t>學習第一</a:t>
            </a:r>
            <a:r>
              <a:rPr lang="en-US" altLang="zh-TW" sz="1600" dirty="0">
                <a:solidFill>
                  <a:prstClr val="black"/>
                </a:solidFill>
              </a:rPr>
              <a:t>=</a:t>
            </a:r>
            <a:r>
              <a:rPr lang="zh-TW" altLang="en-US" sz="1600" dirty="0">
                <a:solidFill>
                  <a:prstClr val="black"/>
                </a:solidFill>
              </a:rPr>
              <a:t>明明德</a:t>
            </a:r>
            <a:r>
              <a:rPr lang="zh-TW" altLang="en-US" sz="1200" dirty="0">
                <a:solidFill>
                  <a:srgbClr val="FF0000"/>
                </a:solidFill>
              </a:rPr>
              <a:t>人</a:t>
            </a:r>
            <a:r>
              <a:rPr lang="en-US" altLang="zh-TW" sz="1200" dirty="0">
                <a:solidFill>
                  <a:srgbClr val="FF0000"/>
                </a:solidFill>
              </a:rPr>
              <a:t>&amp;</a:t>
            </a:r>
            <a:r>
              <a:rPr lang="zh-TW" altLang="en-US" sz="1200" dirty="0">
                <a:solidFill>
                  <a:srgbClr val="FF0000"/>
                </a:solidFill>
              </a:rPr>
              <a:t>人五倫</a:t>
            </a:r>
            <a:r>
              <a:rPr lang="en-US" altLang="zh-TW" sz="1200" dirty="0">
                <a:solidFill>
                  <a:prstClr val="black"/>
                </a:solidFill>
              </a:rPr>
              <a:t>)</a:t>
            </a:r>
          </a:p>
          <a:p>
            <a:r>
              <a:rPr lang="zh-TW" altLang="en-US" sz="1600" dirty="0">
                <a:solidFill>
                  <a:prstClr val="black"/>
                </a:solidFill>
              </a:rPr>
              <a:t>佛</a:t>
            </a:r>
            <a:r>
              <a:rPr lang="en-US" altLang="zh-TW" sz="1600" dirty="0">
                <a:solidFill>
                  <a:prstClr val="black"/>
                </a:solidFill>
              </a:rPr>
              <a:t>--</a:t>
            </a:r>
            <a:r>
              <a:rPr lang="zh-TW" altLang="en-US" sz="1600" dirty="0">
                <a:solidFill>
                  <a:prstClr val="black"/>
                </a:solidFill>
              </a:rPr>
              <a:t>人弗</a:t>
            </a:r>
            <a:r>
              <a:rPr lang="en-US" altLang="zh-TW" sz="1600" dirty="0">
                <a:solidFill>
                  <a:prstClr val="black"/>
                </a:solidFill>
              </a:rPr>
              <a:t>=</a:t>
            </a:r>
            <a:r>
              <a:rPr lang="zh-TW" altLang="en-US" sz="1600" dirty="0">
                <a:solidFill>
                  <a:prstClr val="black"/>
                </a:solidFill>
              </a:rPr>
              <a:t>持戒第一</a:t>
            </a:r>
            <a:r>
              <a:rPr lang="en-US" altLang="zh-TW" sz="1600" dirty="0">
                <a:solidFill>
                  <a:prstClr val="black"/>
                </a:solidFill>
              </a:rPr>
              <a:t>=</a:t>
            </a:r>
            <a:r>
              <a:rPr lang="zh-TW" altLang="en-US" sz="1600" dirty="0">
                <a:solidFill>
                  <a:prstClr val="black"/>
                </a:solidFill>
              </a:rPr>
              <a:t>明心見性</a:t>
            </a:r>
            <a:r>
              <a:rPr lang="zh-TW" altLang="en-US" sz="1200" dirty="0">
                <a:solidFill>
                  <a:srgbClr val="FF0000"/>
                </a:solidFill>
              </a:rPr>
              <a:t>人</a:t>
            </a:r>
            <a:r>
              <a:rPr lang="en-US" altLang="zh-TW" sz="1200" dirty="0">
                <a:solidFill>
                  <a:srgbClr val="FF0000"/>
                </a:solidFill>
              </a:rPr>
              <a:t>&amp;</a:t>
            </a:r>
            <a:r>
              <a:rPr lang="zh-TW" altLang="en-US" sz="1200" dirty="0">
                <a:solidFill>
                  <a:srgbClr val="FF0000"/>
                </a:solidFill>
              </a:rPr>
              <a:t>心二心</a:t>
            </a:r>
            <a:r>
              <a:rPr lang="en-US" altLang="zh-TW" sz="1200" dirty="0">
                <a:solidFill>
                  <a:prstClr val="black"/>
                </a:solidFill>
              </a:rPr>
              <a:t>)</a:t>
            </a:r>
          </a:p>
          <a:p>
            <a:r>
              <a:rPr lang="zh-TW" altLang="en-US" sz="1600" dirty="0">
                <a:solidFill>
                  <a:prstClr val="black"/>
                </a:solidFill>
              </a:rPr>
              <a:t>道</a:t>
            </a:r>
            <a:r>
              <a:rPr lang="en-US" altLang="zh-TW" sz="1600" dirty="0">
                <a:solidFill>
                  <a:prstClr val="black"/>
                </a:solidFill>
              </a:rPr>
              <a:t>--</a:t>
            </a:r>
            <a:r>
              <a:rPr lang="zh-TW" altLang="en-US" sz="1600" dirty="0">
                <a:solidFill>
                  <a:prstClr val="black"/>
                </a:solidFill>
              </a:rPr>
              <a:t>首跑</a:t>
            </a:r>
            <a:r>
              <a:rPr lang="en-US" altLang="zh-TW" sz="1600" dirty="0">
                <a:solidFill>
                  <a:prstClr val="black"/>
                </a:solidFill>
              </a:rPr>
              <a:t>=</a:t>
            </a:r>
            <a:r>
              <a:rPr lang="zh-TW" altLang="en-US" sz="1600" dirty="0">
                <a:solidFill>
                  <a:prstClr val="black"/>
                </a:solidFill>
              </a:rPr>
              <a:t>智慧第一</a:t>
            </a:r>
            <a:r>
              <a:rPr lang="en-US" altLang="zh-TW" sz="1600" dirty="0">
                <a:solidFill>
                  <a:prstClr val="black"/>
                </a:solidFill>
              </a:rPr>
              <a:t>=</a:t>
            </a:r>
            <a:r>
              <a:rPr lang="zh-TW" altLang="en-US" sz="1600" dirty="0">
                <a:solidFill>
                  <a:prstClr val="black"/>
                </a:solidFill>
              </a:rPr>
              <a:t>天人合一</a:t>
            </a:r>
            <a:r>
              <a:rPr lang="zh-TW" altLang="en-US" sz="1200" dirty="0">
                <a:solidFill>
                  <a:srgbClr val="FF0000"/>
                </a:solidFill>
              </a:rPr>
              <a:t>人</a:t>
            </a:r>
            <a:r>
              <a:rPr lang="en-US" altLang="zh-TW" sz="1200" dirty="0">
                <a:solidFill>
                  <a:srgbClr val="FF0000"/>
                </a:solidFill>
              </a:rPr>
              <a:t>&amp;</a:t>
            </a:r>
            <a:r>
              <a:rPr lang="zh-TW" altLang="en-US" sz="1200" dirty="0">
                <a:solidFill>
                  <a:srgbClr val="FF0000"/>
                </a:solidFill>
              </a:rPr>
              <a:t>自然</a:t>
            </a:r>
            <a:r>
              <a:rPr lang="en-US" altLang="zh-TW" sz="1600" dirty="0">
                <a:solidFill>
                  <a:srgbClr val="FF0000"/>
                </a:solidFill>
              </a:rPr>
              <a:t>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79386" y="3307968"/>
            <a:ext cx="73584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心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00506" y="1556792"/>
            <a:ext cx="269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五臟六腑</a:t>
            </a:r>
            <a:endParaRPr lang="en-US" altLang="zh-TW" dirty="0">
              <a:solidFill>
                <a:prstClr val="black"/>
              </a:solidFill>
            </a:endParaRPr>
          </a:p>
          <a:p>
            <a:r>
              <a:rPr lang="zh-TW" altLang="en-US" b="1" dirty="0">
                <a:solidFill>
                  <a:srgbClr val="FF0000"/>
                </a:solidFill>
              </a:rPr>
              <a:t>心</a:t>
            </a:r>
            <a:r>
              <a:rPr lang="zh-TW" altLang="en-US" dirty="0">
                <a:solidFill>
                  <a:prstClr val="black"/>
                </a:solidFill>
              </a:rPr>
              <a:t>肝脾肺</a:t>
            </a:r>
            <a:r>
              <a:rPr lang="zh-TW" altLang="en-US" dirty="0">
                <a:solidFill>
                  <a:prstClr val="black"/>
                </a:solidFill>
              </a:rPr>
              <a:t>腎</a:t>
            </a:r>
            <a:endParaRPr lang="en-US" altLang="zh-TW" dirty="0">
              <a:solidFill>
                <a:prstClr val="black"/>
              </a:solidFill>
            </a:endParaRPr>
          </a:p>
          <a:p>
            <a:r>
              <a:rPr lang="zh-TW" altLang="en-US" dirty="0">
                <a:solidFill>
                  <a:prstClr val="black"/>
                </a:solidFill>
              </a:rPr>
              <a:t>小腸大腸膽胃膀胱</a:t>
            </a:r>
            <a:r>
              <a:rPr lang="zh-TW" altLang="en-US" b="1" dirty="0">
                <a:solidFill>
                  <a:srgbClr val="FF0000"/>
                </a:solidFill>
              </a:rPr>
              <a:t>三焦</a:t>
            </a:r>
            <a:endParaRPr lang="en-US" altLang="zh-TW" b="1" dirty="0">
              <a:solidFill>
                <a:srgbClr val="00B0F0"/>
              </a:solidFill>
            </a:endParaRPr>
          </a:p>
          <a:p>
            <a:r>
              <a:rPr lang="en-US" altLang="zh-TW" b="1" dirty="0">
                <a:solidFill>
                  <a:srgbClr val="7030A0"/>
                </a:solidFill>
              </a:rPr>
              <a:t>(</a:t>
            </a:r>
            <a:r>
              <a:rPr lang="zh-TW" altLang="en-US" b="1" dirty="0">
                <a:solidFill>
                  <a:srgbClr val="7030A0"/>
                </a:solidFill>
              </a:rPr>
              <a:t>沒肉字旁</a:t>
            </a:r>
            <a:r>
              <a:rPr lang="en-US" altLang="zh-TW" b="1" dirty="0">
                <a:solidFill>
                  <a:srgbClr val="7030A0"/>
                </a:solidFill>
              </a:rPr>
              <a:t>)</a:t>
            </a:r>
            <a:r>
              <a:rPr lang="zh-TW" altLang="en-US" b="1" dirty="0">
                <a:solidFill>
                  <a:srgbClr val="7030A0"/>
                </a:solidFill>
              </a:rPr>
              <a:t>心三焦形</a:t>
            </a:r>
            <a:r>
              <a:rPr lang="zh-TW" altLang="en-US" b="1" dirty="0">
                <a:solidFill>
                  <a:srgbClr val="7030A0"/>
                </a:solidFill>
              </a:rPr>
              <a:t>而上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79512" y="2424956"/>
            <a:ext cx="64807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宇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881454" y="2424956"/>
            <a:ext cx="71905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宙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79512" y="4221088"/>
            <a:ext cx="64807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法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881454" y="4221088"/>
            <a:ext cx="89034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則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771800" y="3132842"/>
            <a:ext cx="2153864" cy="19082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</a:rPr>
              <a:t>大道至簡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dirty="0">
                <a:solidFill>
                  <a:prstClr val="black"/>
                </a:solidFill>
              </a:rPr>
              <a:t>私心一關  道</a:t>
            </a:r>
            <a:r>
              <a:rPr lang="zh-TW" altLang="en-US" dirty="0">
                <a:solidFill>
                  <a:prstClr val="black"/>
                </a:solidFill>
              </a:rPr>
              <a:t>心就</a:t>
            </a:r>
            <a:r>
              <a:rPr lang="zh-TW" altLang="en-US" b="1" dirty="0">
                <a:solidFill>
                  <a:srgbClr val="FF0000"/>
                </a:solidFill>
              </a:rPr>
              <a:t>開心空陽光明媚</a:t>
            </a:r>
            <a:endParaRPr lang="en-US" altLang="zh-TW" b="1" dirty="0">
              <a:solidFill>
                <a:srgbClr val="FF0000"/>
              </a:solidFill>
            </a:endParaRPr>
          </a:p>
          <a:p>
            <a:endParaRPr lang="en-US" altLang="zh-TW" dirty="0">
              <a:solidFill>
                <a:prstClr val="black"/>
              </a:solidFill>
            </a:endParaRPr>
          </a:p>
          <a:p>
            <a:pPr algn="ctr"/>
            <a:r>
              <a:rPr lang="zh-TW" altLang="en-US" dirty="0">
                <a:solidFill>
                  <a:prstClr val="black"/>
                </a:solidFill>
              </a:rPr>
              <a:t>私心</a:t>
            </a:r>
            <a:r>
              <a:rPr lang="zh-TW" altLang="en-US" dirty="0">
                <a:solidFill>
                  <a:prstClr val="black"/>
                </a:solidFill>
              </a:rPr>
              <a:t>一開  </a:t>
            </a:r>
            <a:r>
              <a:rPr lang="zh-TW" altLang="en-US" dirty="0">
                <a:solidFill>
                  <a:prstClr val="black"/>
                </a:solidFill>
              </a:rPr>
              <a:t>道心</a:t>
            </a:r>
            <a:r>
              <a:rPr lang="zh-TW" altLang="en-US" dirty="0">
                <a:solidFill>
                  <a:prstClr val="black"/>
                </a:solidFill>
              </a:rPr>
              <a:t>就隱</a:t>
            </a:r>
            <a:r>
              <a:rPr lang="zh-TW" altLang="en-US" b="1" dirty="0">
                <a:solidFill>
                  <a:srgbClr val="7030A0"/>
                </a:solidFill>
              </a:rPr>
              <a:t>心空烏雲密布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911897" y="4411555"/>
            <a:ext cx="4338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秉承天地萬物而成形    </a:t>
            </a:r>
            <a:r>
              <a:rPr lang="zh-TW" altLang="en-US" b="1" dirty="0">
                <a:solidFill>
                  <a:srgbClr val="7030A0"/>
                </a:solidFill>
              </a:rPr>
              <a:t>效法自然陰陽而有靈</a:t>
            </a:r>
            <a:r>
              <a:rPr lang="en-US" altLang="zh-TW" dirty="0">
                <a:solidFill>
                  <a:prstClr val="black"/>
                </a:solidFill>
              </a:rPr>
              <a:t>00</a:t>
            </a:r>
            <a:r>
              <a:rPr lang="zh-TW" altLang="en-US" b="1" dirty="0">
                <a:solidFill>
                  <a:srgbClr val="FF0000"/>
                </a:solidFill>
              </a:rPr>
              <a:t>文以載道</a:t>
            </a:r>
            <a:r>
              <a:rPr lang="zh-TW" altLang="en-US" dirty="0">
                <a:solidFill>
                  <a:prstClr val="black"/>
                </a:solidFill>
              </a:rPr>
              <a:t>  學</a:t>
            </a:r>
            <a:r>
              <a:rPr lang="zh-TW" altLang="en-US" b="1" dirty="0">
                <a:solidFill>
                  <a:srgbClr val="7030A0"/>
                </a:solidFill>
              </a:rPr>
              <a:t>文貴在明道 </a:t>
            </a:r>
            <a:r>
              <a:rPr lang="en-US" altLang="zh-TW" b="1" dirty="0">
                <a:solidFill>
                  <a:srgbClr val="7030A0"/>
                </a:solidFill>
              </a:rPr>
              <a:t>=</a:t>
            </a:r>
            <a:r>
              <a:rPr lang="zh-TW" altLang="en-US" b="1" dirty="0">
                <a:solidFill>
                  <a:srgbClr val="7030A0"/>
                </a:solidFill>
              </a:rPr>
              <a:t>幸福人生</a:t>
            </a:r>
            <a:endParaRPr lang="en-US" altLang="zh-TW" b="1" dirty="0">
              <a:solidFill>
                <a:srgbClr val="7030A0"/>
              </a:solidFill>
            </a:endParaRPr>
          </a:p>
          <a:p>
            <a:r>
              <a:rPr lang="zh-TW" altLang="en-US" b="1" dirty="0">
                <a:solidFill>
                  <a:srgbClr val="C00000"/>
                </a:solidFill>
              </a:rPr>
              <a:t>合道者天助</a:t>
            </a:r>
            <a:r>
              <a:rPr lang="en-US" altLang="zh-TW" b="1" dirty="0">
                <a:solidFill>
                  <a:srgbClr val="C00000"/>
                </a:solidFill>
              </a:rPr>
              <a:t>---</a:t>
            </a:r>
            <a:r>
              <a:rPr lang="zh-TW" altLang="en-US" b="1" dirty="0">
                <a:solidFill>
                  <a:srgbClr val="00B050"/>
                </a:solidFill>
              </a:rPr>
              <a:t>內心道心就很強大內聖外王</a:t>
            </a:r>
            <a:endParaRPr lang="en-US" altLang="zh-TW" b="1" dirty="0">
              <a:solidFill>
                <a:srgbClr val="00B050"/>
              </a:solidFill>
            </a:endParaRPr>
          </a:p>
          <a:p>
            <a:r>
              <a:rPr lang="zh-TW" altLang="en-US" b="1" dirty="0">
                <a:solidFill>
                  <a:srgbClr val="7030A0"/>
                </a:solidFill>
              </a:rPr>
              <a:t>違道者天覆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881454" y="911373"/>
            <a:ext cx="326661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</a:rPr>
              <a:t>一張圖說明萬法惟心</a:t>
            </a:r>
            <a:r>
              <a:rPr lang="zh-TW" altLang="en-US" b="1" dirty="0">
                <a:solidFill>
                  <a:srgbClr val="002060"/>
                </a:solidFill>
              </a:rPr>
              <a:t>終極真相目的</a:t>
            </a:r>
            <a:r>
              <a:rPr lang="en-US" altLang="zh-TW" b="1" dirty="0">
                <a:solidFill>
                  <a:srgbClr val="FFFF00"/>
                </a:solidFill>
              </a:rPr>
              <a:t>=</a:t>
            </a:r>
            <a:r>
              <a:rPr lang="zh-TW" altLang="en-US" b="1" dirty="0">
                <a:solidFill>
                  <a:srgbClr val="FFFF00"/>
                </a:solidFill>
              </a:rPr>
              <a:t>快樂又開心的幸福人生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6588224" y="673662"/>
            <a:ext cx="255577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為天地立心</a:t>
            </a:r>
            <a:r>
              <a:rPr lang="zh-TW" altLang="en-US" dirty="0">
                <a:solidFill>
                  <a:prstClr val="black"/>
                </a:solidFill>
              </a:rPr>
              <a:t>為生民立命</a:t>
            </a:r>
            <a:endParaRPr lang="en-US" altLang="zh-TW" dirty="0">
              <a:solidFill>
                <a:prstClr val="black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為往聖繼絕學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prstClr val="black"/>
                </a:solidFill>
              </a:rPr>
              <a:t>為萬世開太平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881454" y="1503094"/>
            <a:ext cx="719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prstClr val="black"/>
                </a:solidFill>
              </a:rPr>
              <a:t>人</a:t>
            </a:r>
            <a:endParaRPr lang="zh-TW" altLang="en-US" sz="4400" b="1" dirty="0">
              <a:solidFill>
                <a:prstClr val="black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578670" y="1750812"/>
            <a:ext cx="708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唯物</a:t>
            </a:r>
            <a:r>
              <a:rPr lang="zh-TW" altLang="en-US" sz="1200" dirty="0">
                <a:solidFill>
                  <a:prstClr val="black"/>
                </a:solidFill>
              </a:rPr>
              <a:t>燈泡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183263" y="1906695"/>
            <a:ext cx="646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唯心</a:t>
            </a:r>
            <a:endParaRPr lang="en-US" altLang="zh-TW" dirty="0">
              <a:solidFill>
                <a:prstClr val="black"/>
              </a:solidFill>
            </a:endParaRPr>
          </a:p>
          <a:p>
            <a:r>
              <a:rPr lang="zh-TW" altLang="en-US" sz="1200" dirty="0">
                <a:solidFill>
                  <a:prstClr val="black"/>
                </a:solidFill>
              </a:rPr>
              <a:t>電力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881454" y="1503094"/>
            <a:ext cx="71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Dream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954824" y="2778899"/>
            <a:ext cx="16171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道</a:t>
            </a:r>
            <a:r>
              <a:rPr lang="en-US" altLang="zh-TW" dirty="0">
                <a:solidFill>
                  <a:prstClr val="black"/>
                </a:solidFill>
              </a:rPr>
              <a:t>=</a:t>
            </a:r>
            <a:r>
              <a:rPr lang="zh-TW" altLang="en-US" dirty="0">
                <a:solidFill>
                  <a:prstClr val="black"/>
                </a:solidFill>
              </a:rPr>
              <a:t>靈魂</a:t>
            </a:r>
            <a:r>
              <a:rPr lang="en-US" altLang="zh-TW" dirty="0">
                <a:solidFill>
                  <a:prstClr val="black"/>
                </a:solidFill>
              </a:rPr>
              <a:t>=</a:t>
            </a:r>
            <a:r>
              <a:rPr lang="zh-TW" altLang="en-US" dirty="0">
                <a:solidFill>
                  <a:prstClr val="black"/>
                </a:solidFill>
              </a:rPr>
              <a:t>心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4960200" y="3686839"/>
            <a:ext cx="41586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智慧</a:t>
            </a:r>
            <a:r>
              <a:rPr lang="zh-TW" altLang="en-US" dirty="0">
                <a:solidFill>
                  <a:prstClr val="black"/>
                </a:solidFill>
              </a:rPr>
              <a:t>教育定理（</a:t>
            </a:r>
            <a:r>
              <a:rPr lang="en-US" altLang="zh-TW" b="1" dirty="0">
                <a:solidFill>
                  <a:srgbClr val="7030A0"/>
                </a:solidFill>
              </a:rPr>
              <a:t>Z</a:t>
            </a:r>
            <a:r>
              <a:rPr lang="en-US" altLang="zh-TW" b="1" dirty="0">
                <a:solidFill>
                  <a:srgbClr val="FF0000"/>
                </a:solidFill>
              </a:rPr>
              <a:t>=a㎡/NL</a:t>
            </a:r>
            <a:r>
              <a:rPr lang="zh-TW" altLang="en-US" dirty="0">
                <a:solidFill>
                  <a:prstClr val="black"/>
                </a:solidFill>
              </a:rPr>
              <a:t>）</a:t>
            </a:r>
            <a:endParaRPr lang="en-US" altLang="zh-TW" dirty="0">
              <a:solidFill>
                <a:prstClr val="black"/>
              </a:solidFill>
            </a:endParaRPr>
          </a:p>
          <a:p>
            <a:r>
              <a:rPr lang="en-US" altLang="zh-TW" sz="1400" dirty="0">
                <a:solidFill>
                  <a:prstClr val="black"/>
                </a:solidFill>
              </a:rPr>
              <a:t>Z</a:t>
            </a:r>
            <a:r>
              <a:rPr lang="zh-TW" altLang="en-US" sz="1400" dirty="0">
                <a:solidFill>
                  <a:prstClr val="black"/>
                </a:solidFill>
              </a:rPr>
              <a:t>智慧</a:t>
            </a:r>
            <a:r>
              <a:rPr lang="en-US" altLang="zh-TW" sz="1400" dirty="0">
                <a:solidFill>
                  <a:prstClr val="black"/>
                </a:solidFill>
              </a:rPr>
              <a:t>=a</a:t>
            </a:r>
            <a:r>
              <a:rPr lang="zh-TW" altLang="en-US" sz="1400" dirty="0">
                <a:solidFill>
                  <a:prstClr val="black"/>
                </a:solidFill>
              </a:rPr>
              <a:t>愛因子</a:t>
            </a:r>
            <a:r>
              <a:rPr lang="en-US" altLang="zh-TW" sz="1400" dirty="0">
                <a:solidFill>
                  <a:prstClr val="black"/>
                </a:solidFill>
              </a:rPr>
              <a:t>0</a:t>
            </a:r>
            <a:r>
              <a:rPr lang="zh-TW" altLang="en-US" sz="1400" dirty="0">
                <a:solidFill>
                  <a:prstClr val="black"/>
                </a:solidFill>
              </a:rPr>
              <a:t>到</a:t>
            </a:r>
            <a:r>
              <a:rPr lang="en-US" altLang="zh-TW" sz="1400" dirty="0">
                <a:solidFill>
                  <a:prstClr val="black"/>
                </a:solidFill>
              </a:rPr>
              <a:t>1</a:t>
            </a:r>
            <a:r>
              <a:rPr lang="zh-TW" altLang="en-US" sz="1400" dirty="0">
                <a:solidFill>
                  <a:prstClr val="black"/>
                </a:solidFill>
              </a:rPr>
              <a:t>之間</a:t>
            </a:r>
            <a:r>
              <a:rPr lang="en-US" altLang="zh-TW" sz="1400" dirty="0">
                <a:solidFill>
                  <a:prstClr val="black"/>
                </a:solidFill>
              </a:rPr>
              <a:t>-m</a:t>
            </a:r>
            <a:r>
              <a:rPr lang="zh-TW" altLang="en-US" sz="1400" dirty="0">
                <a:solidFill>
                  <a:prstClr val="black"/>
                </a:solidFill>
              </a:rPr>
              <a:t>內容難易如經典</a:t>
            </a:r>
            <a:r>
              <a:rPr lang="en-US" altLang="zh-TW" sz="1400" dirty="0">
                <a:solidFill>
                  <a:prstClr val="black"/>
                </a:solidFill>
              </a:rPr>
              <a:t>-</a:t>
            </a:r>
            <a:r>
              <a:rPr lang="en-US" altLang="zh-TW" sz="1400" dirty="0">
                <a:solidFill>
                  <a:prstClr val="black"/>
                </a:solidFill>
              </a:rPr>
              <a:t>N</a:t>
            </a:r>
            <a:r>
              <a:rPr lang="zh-TW" altLang="en-US" sz="1400" dirty="0">
                <a:solidFill>
                  <a:prstClr val="black"/>
                </a:solidFill>
              </a:rPr>
              <a:t>年歲</a:t>
            </a:r>
            <a:r>
              <a:rPr lang="en-US" altLang="zh-TW" sz="1400" dirty="0">
                <a:solidFill>
                  <a:prstClr val="black"/>
                </a:solidFill>
              </a:rPr>
              <a:t>-L</a:t>
            </a:r>
            <a:r>
              <a:rPr lang="zh-TW" altLang="en-US" sz="1400" dirty="0">
                <a:solidFill>
                  <a:prstClr val="black"/>
                </a:solidFill>
              </a:rPr>
              <a:t>理解力，孩子小時學習</a:t>
            </a:r>
            <a:r>
              <a:rPr lang="zh-TW" altLang="en-US" sz="1400" dirty="0">
                <a:solidFill>
                  <a:prstClr val="black"/>
                </a:solidFill>
              </a:rPr>
              <a:t>最難的</a:t>
            </a:r>
            <a:r>
              <a:rPr lang="zh-TW" altLang="en-US" sz="1400" dirty="0">
                <a:solidFill>
                  <a:prstClr val="black"/>
                </a:solidFill>
              </a:rPr>
              <a:t>經典孩子</a:t>
            </a:r>
            <a:r>
              <a:rPr lang="zh-TW" altLang="en-US" sz="1400" dirty="0">
                <a:solidFill>
                  <a:prstClr val="black"/>
                </a:solidFill>
              </a:rPr>
              <a:t>就有大智慧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6777906" y="6456594"/>
            <a:ext cx="236609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</a:rPr>
              <a:t>Zenatum.com</a:t>
            </a:r>
            <a:r>
              <a:rPr lang="zh-TW" altLang="en-US" b="1" dirty="0">
                <a:solidFill>
                  <a:srgbClr val="FFFF00"/>
                </a:solidFill>
              </a:rPr>
              <a:t>關心您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444207" y="5242552"/>
            <a:ext cx="280647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</a:rPr>
              <a:t>死去</a:t>
            </a:r>
            <a:r>
              <a:rPr lang="zh-TW" altLang="en-US" dirty="0">
                <a:solidFill>
                  <a:srgbClr val="FFFF00"/>
                </a:solidFill>
              </a:rPr>
              <a:t>私心</a:t>
            </a:r>
            <a:r>
              <a:rPr lang="zh-TW" altLang="en-US" b="1" dirty="0">
                <a:solidFill>
                  <a:srgbClr val="002060"/>
                </a:solidFill>
              </a:rPr>
              <a:t>活來</a:t>
            </a:r>
            <a:r>
              <a:rPr lang="zh-TW" altLang="en-US" dirty="0">
                <a:solidFill>
                  <a:srgbClr val="FFFF00"/>
                </a:solidFill>
              </a:rPr>
              <a:t>良心的開心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777906" y="5611884"/>
            <a:ext cx="234091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prstClr val="black"/>
                </a:solidFill>
              </a:rPr>
              <a:t>私心沒活路良心有活力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B0FB-0186-4B83-B201-98848117C1C5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0A0E-7683-4555-A7E5-71D546C45785}" type="slidenum">
              <a:rPr lang="en-US" altLang="zh-CN">
                <a:solidFill>
                  <a:srgbClr val="FFFFFF"/>
                </a:solidFill>
              </a:rPr>
              <a:pPr/>
              <a:t>32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-171450"/>
            <a:ext cx="9144000" cy="5976938"/>
          </a:xfrm>
          <a:noFill/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en-US" altLang="zh-CN" sz="2800" dirty="0"/>
          </a:p>
          <a:p>
            <a:pPr marL="0" indent="0" algn="ctr">
              <a:buFont typeface="Wingdings" pitchFamily="2" charset="2"/>
              <a:buNone/>
            </a:pPr>
            <a:endParaRPr lang="en-US" altLang="zh-CN" sz="2800" dirty="0"/>
          </a:p>
          <a:p>
            <a:pPr marL="0" indent="0" algn="ctr">
              <a:buFont typeface="Wingdings" pitchFamily="2" charset="2"/>
              <a:buNone/>
            </a:pPr>
            <a:r>
              <a:rPr lang="zh-CN" altLang="en-US" sz="5400" b="1" dirty="0" smtClean="0">
                <a:latin typeface="黑体" pitchFamily="2" charset="-122"/>
                <a:ea typeface="黑体" pitchFamily="2" charset="-122"/>
              </a:rPr>
              <a:t>請大家跟著我一起念四句話</a:t>
            </a:r>
            <a:r>
              <a:rPr lang="en-US" altLang="zh-CN" sz="5400" b="1" dirty="0" smtClean="0">
                <a:latin typeface="黑体" pitchFamily="2" charset="-122"/>
                <a:ea typeface="黑体" pitchFamily="2" charset="-122"/>
              </a:rPr>
              <a:t>:</a:t>
            </a:r>
            <a:endParaRPr lang="en-US" altLang="zh-CN" sz="5400" b="1" dirty="0"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zh-CN" altLang="en-US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為天地立心</a:t>
            </a:r>
            <a:r>
              <a:rPr lang="en-US" altLang="zh-CN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,</a:t>
            </a:r>
            <a:endParaRPr lang="en-US" altLang="zh-CN" sz="5400" b="1" dirty="0">
              <a:solidFill>
                <a:srgbClr val="0066FF"/>
              </a:solidFill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zh-CN" altLang="en-US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為生民立命</a:t>
            </a:r>
            <a:r>
              <a:rPr lang="en-US" altLang="zh-CN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,</a:t>
            </a:r>
            <a:endParaRPr lang="en-US" altLang="zh-CN" sz="5400" b="1" dirty="0">
              <a:solidFill>
                <a:srgbClr val="0066FF"/>
              </a:solidFill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altLang="zh-CN" sz="5400" b="1" dirty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  </a:t>
            </a:r>
            <a:r>
              <a:rPr lang="zh-CN" altLang="en-US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為往聖繼絕學</a:t>
            </a:r>
            <a:r>
              <a:rPr lang="en-US" altLang="zh-CN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,</a:t>
            </a:r>
            <a:endParaRPr lang="en-US" altLang="zh-CN" sz="5400" b="1" dirty="0">
              <a:solidFill>
                <a:srgbClr val="0066FF"/>
              </a:solidFill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altLang="zh-CN" sz="5400" b="1" dirty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  </a:t>
            </a:r>
            <a:r>
              <a:rPr lang="zh-CN" altLang="en-US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為萬世開太平</a:t>
            </a:r>
            <a:r>
              <a:rPr lang="en-US" altLang="zh-CN" sz="5400" b="1" dirty="0" smtClean="0">
                <a:solidFill>
                  <a:srgbClr val="0066FF"/>
                </a:solidFill>
                <a:latin typeface="黑体" pitchFamily="2" charset="-122"/>
                <a:ea typeface="黑体" pitchFamily="2" charset="-122"/>
              </a:rPr>
              <a:t>!</a:t>
            </a:r>
            <a:endParaRPr lang="en-US" altLang="zh-CN" sz="5400" b="1" dirty="0">
              <a:solidFill>
                <a:srgbClr val="0066FF"/>
              </a:solidFill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endParaRPr lang="en-US" altLang="zh-CN" sz="54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endParaRPr lang="en-US" altLang="zh-CN" sz="5400" b="1" dirty="0"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endParaRPr lang="en-US" altLang="zh-CN" sz="5400" b="1" dirty="0">
              <a:latin typeface="黑体" pitchFamily="2" charset="-122"/>
              <a:ea typeface="黑体" pitchFamily="2" charset="-122"/>
            </a:endParaRPr>
          </a:p>
          <a:p>
            <a:pPr marL="0" indent="0" algn="ctr">
              <a:buFont typeface="Wingdings" pitchFamily="2" charset="2"/>
              <a:buNone/>
            </a:pPr>
            <a:endParaRPr lang="en-US" altLang="zh-CN" sz="5400" b="1" dirty="0"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0699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6536-52B0-4582-8C92-433B8DBAA5F1}" type="datetime1">
              <a:rPr lang="zh-CN" altLang="en-US">
                <a:solidFill>
                  <a:srgbClr val="FFFFFF"/>
                </a:solidFill>
              </a:rPr>
              <a:pPr/>
              <a:t>2019/12/23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1F1F-35A6-4325-B848-1FABB06B9571}" type="slidenum">
              <a:rPr lang="en-US" altLang="zh-CN">
                <a:solidFill>
                  <a:srgbClr val="FFFFFF"/>
                </a:solidFill>
              </a:rPr>
              <a:pPr/>
              <a:t>33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7945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0066FF"/>
                </a:solidFill>
                <a:ea typeface="黑体" pitchFamily="2" charset="-122"/>
              </a:rPr>
              <a:t>人是唯物與唯心的對立統一</a:t>
            </a:r>
            <a:endParaRPr lang="zh-CN" altLang="en-US" b="1" dirty="0">
              <a:solidFill>
                <a:srgbClr val="0066FF"/>
              </a:solidFill>
              <a:ea typeface="黑体" pitchFamily="2" charset="-122"/>
            </a:endParaRPr>
          </a:p>
        </p:txBody>
      </p:sp>
      <p:sp>
        <p:nvSpPr>
          <p:cNvPr id="1085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196975"/>
            <a:ext cx="9144000" cy="5472113"/>
          </a:xfrm>
        </p:spPr>
        <p:txBody>
          <a:bodyPr/>
          <a:lstStyle/>
          <a:p>
            <a:r>
              <a:rPr lang="en-US" altLang="zh-CN" sz="800" b="1" dirty="0">
                <a:solidFill>
                  <a:srgbClr val="FF0000"/>
                </a:solidFill>
                <a:ea typeface="黑体" pitchFamily="2" charset="-122"/>
              </a:rPr>
              <a:t>            </a:t>
            </a:r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人包括唯物生命和唯心生命兩個部分，是不可分割的對立統一</a:t>
            </a:r>
            <a:r>
              <a:rPr lang="en-US" altLang="zh-CN" sz="2400" b="1" dirty="0" smtClean="0">
                <a:solidFill>
                  <a:srgbClr val="FF0000"/>
                </a:solidFill>
                <a:ea typeface="黑体" pitchFamily="2" charset="-122"/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沒有誰是第一的問題。人之所以超越動物</a:t>
            </a:r>
            <a:r>
              <a:rPr lang="en-US" altLang="zh-CN" sz="2400" b="1" dirty="0" smtClean="0">
                <a:solidFill>
                  <a:srgbClr val="FF0000"/>
                </a:solidFill>
                <a:ea typeface="黑体" pitchFamily="2" charset="-122"/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是因為具有唯心生命</a:t>
            </a:r>
            <a:r>
              <a:rPr lang="en-US" altLang="zh-CN" sz="2400" b="1" dirty="0" smtClean="0">
                <a:solidFill>
                  <a:srgbClr val="FF0000"/>
                </a:solidFill>
                <a:ea typeface="黑体" pitchFamily="2" charset="-122"/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而動物只有唯物生命。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      唯物生命由身體、思維、語言、感覺、意識等人可以看到或者可以感知的內容組成，財、色、名、食、睡五欲是唯物生命的需要。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     唯心生命是由理想、志氣、道德、智慧、精神等不可見、不可感的內涵組成，仁、義、禮、智、信五常是唯心生命的營養。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  <a:ea typeface="黑体" pitchFamily="2" charset="-122"/>
              </a:rPr>
              <a:t>      唯心生命越壯大，生命的層級越高，唯物生命的需要越低。所以，判斷一個人的品位高低，只要看他對物欲的追求程度即可。儒家修身的第一步是格物，是反其道而行之，即物欲降低了，生命的層級就會提升。佛家的“五戒”，道家的“為道日損”，說的都是格物，即降低唯物生命的需要，提升唯心生命的層次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zh-CN" sz="2400" b="1" dirty="0">
              <a:solidFill>
                <a:srgbClr val="FF0000"/>
              </a:solidFill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7743950"/>
      </p:ext>
    </p:extLst>
  </p:cSld>
  <p:clrMapOvr>
    <a:masterClrMapping/>
  </p:clrMapOvr>
  <p:transition spd="slow">
    <p:fade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imgsa.baidu.com/timg?image&amp;quality=80&amp;size=b9999_10000&amp;sec=1576116124445&amp;di=fc6ff564a2784aeb644ddee57673806a&amp;imgtype=0&amp;src=http%3A%2F%2Fs14.sinaimg.cn%2Fmiddle%2F5e1bb63btae0eb6d0fb3d%266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69" y="1477328"/>
            <a:ext cx="5426883" cy="5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</a:rPr>
              <a:t>“易”的智慧含三層意思，</a:t>
            </a:r>
            <a:r>
              <a:rPr lang="zh-CN" altLang="en-US" b="1" dirty="0">
                <a:solidFill>
                  <a:srgbClr val="FF0000"/>
                </a:solidFill>
              </a:rPr>
              <a:t>放空自己的心，至虛極時宇宙會自動為我們補給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prstClr val="black"/>
                </a:solidFill>
              </a:rPr>
              <a:t>一是變易，世間萬物都在變化；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zh-CN" altLang="en-US" dirty="0">
                <a:solidFill>
                  <a:prstClr val="black"/>
                </a:solidFill>
              </a:rPr>
              <a:t>二是簡易，雖然世間萬物都在變，但有一定之規，我們可以將複雜的問題簡單化，所謂大道至簡；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zh-CN" altLang="en-US" dirty="0">
                <a:solidFill>
                  <a:prstClr val="black"/>
                </a:solidFill>
              </a:rPr>
              <a:t>三是不易，心不隨外境所轉，宇宙在乎手，萬法由心造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21"/>
            <a:ext cx="5234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234428" y="-35421"/>
            <a:ext cx="390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</a:rPr>
              <a:t>成功</a:t>
            </a:r>
            <a:r>
              <a:rPr lang="en-US" altLang="zh-CN" dirty="0">
                <a:solidFill>
                  <a:prstClr val="black"/>
                </a:solidFill>
              </a:rPr>
              <a:t>=</a:t>
            </a:r>
            <a:r>
              <a:rPr lang="zh-CN" altLang="en-US" dirty="0">
                <a:solidFill>
                  <a:prstClr val="black"/>
                </a:solidFill>
              </a:rPr>
              <a:t>明锐的目光</a:t>
            </a:r>
            <a:r>
              <a:rPr lang="en-US" altLang="zh-CN" dirty="0">
                <a:solidFill>
                  <a:prstClr val="black"/>
                </a:solidFill>
              </a:rPr>
              <a:t>+</a:t>
            </a:r>
            <a:r>
              <a:rPr lang="zh-CN" altLang="en-US" dirty="0">
                <a:solidFill>
                  <a:prstClr val="black"/>
                </a:solidFill>
              </a:rPr>
              <a:t>果敢的行动</a:t>
            </a:r>
            <a:r>
              <a:rPr lang="en-US" altLang="zh-CN" dirty="0">
                <a:solidFill>
                  <a:prstClr val="black"/>
                </a:solidFill>
              </a:rPr>
              <a:t>+</a:t>
            </a:r>
            <a:r>
              <a:rPr lang="zh-CN" altLang="en-US" dirty="0">
                <a:solidFill>
                  <a:prstClr val="black"/>
                </a:solidFill>
              </a:rPr>
              <a:t>持续的毅力，三者缺一不可！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賴國全智慧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定理（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Z=a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㎡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/NL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spcAft>
                <a:spcPts val="0"/>
              </a:spcAft>
            </a:pP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Z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代表智慧。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a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代表愛因數，即教育者對受教育者的愛的程度，取值介於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0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到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1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之間。</a:t>
            </a:r>
            <a:endParaRPr lang="zh-TW" altLang="zh-TW" sz="2000" kern="100" dirty="0">
              <a:cs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Z</a:t>
            </a:r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越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大，表示教育者對受教育者的愛越大</a:t>
            </a:r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。</a:t>
            </a:r>
            <a:r>
              <a:rPr lang="en-US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m</a:t>
            </a:r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代表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教學內容的難度，因為特別重要，用平方。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N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代表受教育者的年齡。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L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代表受教育者的理解力。</a:t>
            </a:r>
            <a:endParaRPr lang="zh-TW" altLang="zh-TW" sz="2000" kern="100" dirty="0">
              <a:cs typeface="Times New Roman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54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>
              <a:spcAft>
                <a:spcPts val="0"/>
              </a:spcAft>
            </a:pP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智慧定理的內涵：如果受教育者年齡越小，理解力越小，教育者越有愛心，教學內容越難，那麼受教育者智慧越大</a:t>
            </a:r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。</a:t>
            </a:r>
            <a:endParaRPr lang="en-US" altLang="zh-TW" kern="0" dirty="0" smtClean="0">
              <a:solidFill>
                <a:srgbClr val="000000"/>
              </a:solidFill>
              <a:latin typeface="inherit"/>
              <a:cs typeface="Helvetica"/>
            </a:endParaRPr>
          </a:p>
          <a:p>
            <a:pPr fontAlgn="base">
              <a:spcAft>
                <a:spcPts val="0"/>
              </a:spcAft>
            </a:pPr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相反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，如果受教育者年齡越大，理解力越大</a:t>
            </a:r>
            <a:r>
              <a:rPr lang="en-US" altLang="zh-TW" kern="0" dirty="0">
                <a:solidFill>
                  <a:srgbClr val="000000"/>
                </a:solidFill>
                <a:latin typeface="inherit"/>
                <a:cs typeface="Helvetica"/>
              </a:rPr>
              <a:t>, 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教學內容越容易，教育者越沒有愛心，那麼受教育</a:t>
            </a:r>
            <a:r>
              <a:rPr lang="zh-TW" altLang="zh-TW" kern="0" dirty="0" smtClean="0">
                <a:solidFill>
                  <a:srgbClr val="000000"/>
                </a:solidFill>
                <a:latin typeface="inherit"/>
                <a:cs typeface="Helvetica"/>
              </a:rPr>
              <a:t>者智慧</a:t>
            </a: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越小。</a:t>
            </a:r>
            <a:endParaRPr lang="zh-TW" altLang="zh-TW" sz="2000" kern="100" dirty="0">
              <a:cs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zh-TW" altLang="zh-TW" kern="0" dirty="0">
                <a:solidFill>
                  <a:srgbClr val="000000"/>
                </a:solidFill>
                <a:latin typeface="inherit"/>
                <a:cs typeface="Helvetica"/>
              </a:rPr>
              <a:t>智慧定理指出，在孩子最小的時候，在最沒有理解力的時候，在父母對子女充滿愛的時候，去學習最難的內容，他的智慧就會越大。同樣，在學生最小的時候，在理解力比較差的時候，教師對學生充滿愛，這時去學習最難的內容，學生的智慧就會越大。</a:t>
            </a:r>
            <a:endParaRPr lang="zh-TW" altLang="zh-TW" sz="2000" kern="1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75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1.kknews.cc/SIG=2q8gjus/ctp-vzntr/7q9rs1s14qn54406no30psp03nsno4o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53615"/>
            <a:ext cx="6084168" cy="69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3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1.kknews.cc/SIG=2orb27p/ctp-vzntr/1532086135879pp77p9737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796136" y="2204864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TW" sz="2800" b="1" dirty="0">
                <a:solidFill>
                  <a:prstClr val="white"/>
                </a:solidFill>
              </a:rPr>
              <a:t>α</a:t>
            </a:r>
            <a:r>
              <a:rPr lang="zh-TW" altLang="en-US" sz="2800" b="1" dirty="0">
                <a:solidFill>
                  <a:prstClr val="white"/>
                </a:solidFill>
              </a:rPr>
              <a:t>波是屬於意識與潛意層面的</a:t>
            </a:r>
            <a:r>
              <a:rPr lang="zh-TW" altLang="en-US" sz="2800" b="1" dirty="0">
                <a:solidFill>
                  <a:prstClr val="white"/>
                </a:solidFill>
              </a:rPr>
              <a:t>橋樑</a:t>
            </a:r>
            <a:endParaRPr lang="en-US" altLang="zh-TW" sz="2800" b="1">
              <a:solidFill>
                <a:prstClr val="white"/>
              </a:solidFill>
            </a:endParaRPr>
          </a:p>
          <a:p>
            <a:r>
              <a:rPr lang="zh-TW" altLang="en-US" sz="2800" b="1">
                <a:solidFill>
                  <a:prstClr val="white"/>
                </a:solidFill>
              </a:rPr>
              <a:t>，</a:t>
            </a:r>
            <a:r>
              <a:rPr lang="zh-TW" altLang="en-US" sz="2800" b="1" dirty="0">
                <a:solidFill>
                  <a:prstClr val="white"/>
                </a:solidFill>
              </a:rPr>
              <a:t>它是我們想像力與靈感的來源</a:t>
            </a:r>
          </a:p>
          <a:p>
            <a:endParaRPr lang="zh-TW" altLang="en-US" sz="2800" b="1" dirty="0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566124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white"/>
                </a:solidFill>
              </a:rPr>
              <a:t>在這種狀態之下，我們大腦的各個部分之間的傳遞是最為有效的。高級大腦和其他部位的聯繫，也是暢通無阻的對知識的理解是最強的。同時，我們也能夠保持對知識的長時記憶。如果你想有高效的學習力，那麼很明顯</a:t>
            </a:r>
            <a:r>
              <a:rPr lang="zh-TW" altLang="en-US" dirty="0">
                <a:solidFill>
                  <a:prstClr val="white"/>
                </a:solidFill>
              </a:rPr>
              <a:t>，</a:t>
            </a:r>
            <a:endParaRPr lang="en-US" altLang="zh-TW" dirty="0">
              <a:solidFill>
                <a:prstClr val="white"/>
              </a:solidFill>
            </a:endParaRPr>
          </a:p>
          <a:p>
            <a:r>
              <a:rPr lang="el-GR" altLang="zh-TW" b="1" dirty="0">
                <a:solidFill>
                  <a:prstClr val="white"/>
                </a:solidFill>
              </a:rPr>
              <a:t>α</a:t>
            </a:r>
            <a:r>
              <a:rPr lang="zh-TW" altLang="en-US" b="1" dirty="0">
                <a:solidFill>
                  <a:prstClr val="white"/>
                </a:solidFill>
              </a:rPr>
              <a:t>波的狀態是最有效的學習的狀態。</a:t>
            </a:r>
          </a:p>
          <a:p>
            <a:endParaRPr lang="zh-TW" altLang="en-US" dirty="0">
              <a:solidFill>
                <a:prstClr val="white"/>
              </a:solidFill>
            </a:endParaRPr>
          </a:p>
          <a:p>
            <a:r>
              <a:rPr lang="zh-TW" altLang="en-US" dirty="0">
                <a:solidFill>
                  <a:prstClr val="white"/>
                </a:solidFill>
              </a:rPr>
              <a:t>原文網址：</a:t>
            </a:r>
            <a:r>
              <a:rPr lang="en-US" altLang="zh-TW" dirty="0">
                <a:solidFill>
                  <a:prstClr val="white"/>
                </a:solidFill>
              </a:rPr>
              <a:t>https://kknews.cc/news/blmb5xm.html</a:t>
            </a:r>
            <a:endParaRPr lang="zh-TW" altLang="en-US" dirty="0">
              <a:solidFill>
                <a:prstClr val="white"/>
              </a:solidFill>
            </a:endParaRPr>
          </a:p>
          <a:p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zh-TW" altLang="en-US" smtClean="0"/>
              <a:t>個人處於自然流動滋養自己支持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dirty="0" smtClean="0"/>
              <a:t>宗族部族</a:t>
            </a:r>
            <a:endParaRPr lang="en-US" altLang="zh-TW" dirty="0" smtClean="0"/>
          </a:p>
          <a:p>
            <a:r>
              <a:rPr lang="zh-TW" altLang="en-US" dirty="0" smtClean="0"/>
              <a:t>關係</a:t>
            </a:r>
            <a:endParaRPr lang="en-US" altLang="zh-TW" dirty="0" smtClean="0"/>
          </a:p>
          <a:p>
            <a:r>
              <a:rPr lang="zh-TW" altLang="en-US" dirty="0" smtClean="0"/>
              <a:t>家庭和工作環境</a:t>
            </a:r>
            <a:r>
              <a:rPr lang="en-US" altLang="zh-TW" dirty="0" smtClean="0"/>
              <a:t>—7.83HZ</a:t>
            </a:r>
            <a:r>
              <a:rPr lang="zh-TW" altLang="en-US" dirty="0" smtClean="0"/>
              <a:t>舒曼共振地球的心跳頻率創造生命增免疫力</a:t>
            </a:r>
            <a:r>
              <a:rPr lang="en-US" altLang="zh-TW" dirty="0" smtClean="0"/>
              <a:t>/</a:t>
            </a:r>
            <a:r>
              <a:rPr lang="zh-TW" altLang="en-US" dirty="0" smtClean="0"/>
              <a:t>每天曬曬</a:t>
            </a:r>
            <a:r>
              <a:rPr lang="en-US" altLang="zh-TW" dirty="0" smtClean="0"/>
              <a:t>20min</a:t>
            </a:r>
            <a:r>
              <a:rPr lang="zh-TW" altLang="en-US" dirty="0" smtClean="0"/>
              <a:t>陽光產生</a:t>
            </a:r>
            <a:r>
              <a:rPr lang="en-US" altLang="zh-TW" dirty="0" err="1" smtClean="0"/>
              <a:t>victaminD</a:t>
            </a:r>
            <a:endParaRPr lang="en-US" altLang="zh-TW" dirty="0" smtClean="0"/>
          </a:p>
          <a:p>
            <a:r>
              <a:rPr lang="zh-TW" altLang="en-US" dirty="0"/>
              <a:t>瑜珈冥想和</a:t>
            </a:r>
            <a:r>
              <a:rPr lang="zh-TW" altLang="en-US" dirty="0" smtClean="0"/>
              <a:t>呼吸</a:t>
            </a:r>
            <a:endParaRPr lang="en-US" altLang="zh-TW" dirty="0" smtClean="0"/>
          </a:p>
          <a:p>
            <a:r>
              <a:rPr lang="zh-TW" altLang="en-US" dirty="0"/>
              <a:t>睡眠休息和</a:t>
            </a:r>
            <a:r>
              <a:rPr lang="zh-TW" altLang="en-US" dirty="0" smtClean="0"/>
              <a:t>放鬆</a:t>
            </a:r>
            <a:endParaRPr lang="en-US" altLang="zh-TW" dirty="0" smtClean="0"/>
          </a:p>
          <a:p>
            <a:r>
              <a:rPr lang="zh-TW" altLang="en-US" dirty="0"/>
              <a:t>營養和</a:t>
            </a:r>
            <a:r>
              <a:rPr lang="zh-TW" altLang="en-US" dirty="0" smtClean="0"/>
              <a:t>水</a:t>
            </a:r>
            <a:endParaRPr lang="en-US" altLang="zh-TW" dirty="0" smtClean="0"/>
          </a:p>
          <a:p>
            <a:r>
              <a:rPr lang="zh-TW" altLang="en-US" dirty="0"/>
              <a:t>排毒與減</a:t>
            </a:r>
            <a:r>
              <a:rPr lang="zh-TW" altLang="en-US" dirty="0" smtClean="0"/>
              <a:t>重</a:t>
            </a:r>
            <a:endParaRPr lang="en-US" altLang="zh-TW" dirty="0" smtClean="0"/>
          </a:p>
          <a:p>
            <a:r>
              <a:rPr lang="zh-TW" altLang="en-US" dirty="0"/>
              <a:t>鍛鍊</a:t>
            </a:r>
            <a:r>
              <a:rPr lang="zh-TW" altLang="en-US" dirty="0" smtClean="0"/>
              <a:t>身體</a:t>
            </a:r>
            <a:endParaRPr lang="en-US" altLang="zh-TW" dirty="0" smtClean="0"/>
          </a:p>
          <a:p>
            <a:r>
              <a:rPr lang="zh-TW" altLang="en-US" dirty="0"/>
              <a:t>唱個跳舞和</a:t>
            </a:r>
            <a:r>
              <a:rPr lang="zh-TW" altLang="en-US" dirty="0" smtClean="0"/>
              <a:t>音樂</a:t>
            </a:r>
            <a:endParaRPr lang="en-US" altLang="zh-TW" dirty="0" smtClean="0"/>
          </a:p>
          <a:p>
            <a:r>
              <a:rPr lang="zh-TW" altLang="en-US" dirty="0"/>
              <a:t>愛的</a:t>
            </a:r>
            <a:r>
              <a:rPr lang="zh-TW" altLang="en-US" dirty="0" smtClean="0"/>
              <a:t>觸摸</a:t>
            </a:r>
            <a:endParaRPr lang="en-US" altLang="zh-TW" dirty="0" smtClean="0"/>
          </a:p>
          <a:p>
            <a:r>
              <a:rPr lang="zh-TW" altLang="en-US" dirty="0"/>
              <a:t>靈性和</a:t>
            </a:r>
            <a:r>
              <a:rPr lang="zh-TW" altLang="en-US" dirty="0" smtClean="0"/>
              <a:t>信念</a:t>
            </a:r>
            <a:endParaRPr lang="en-US" altLang="zh-TW" dirty="0" smtClean="0"/>
          </a:p>
          <a:p>
            <a:r>
              <a:rPr lang="zh-TW" altLang="en-US" dirty="0"/>
              <a:t>教練與導師</a:t>
            </a:r>
          </a:p>
        </p:txBody>
      </p:sp>
    </p:spTree>
    <p:extLst>
      <p:ext uri="{BB962C8B-B14F-4D97-AF65-F5344CB8AC3E}">
        <p14:creationId xmlns:p14="http://schemas.microsoft.com/office/powerpoint/2010/main" val="26809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線接點 3"/>
          <p:cNvCxnSpPr/>
          <p:nvPr/>
        </p:nvCxnSpPr>
        <p:spPr>
          <a:xfrm>
            <a:off x="1763688" y="450912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0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0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1.kknews.cc/SIG=m0b430/5o4r0005n4r68ss7s2q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0" y="1"/>
            <a:ext cx="9153700" cy="68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09"/>
            <a:ext cx="9144000" cy="678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9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0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4712"/>
            <a:ext cx="7200799" cy="692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腦波的四種波形表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7923" cy="669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腦波發現你的實際身心狀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" y="-43637"/>
            <a:ext cx="9112548" cy="687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「潛意識學習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06063" cy="56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2852936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prstClr val="black"/>
                </a:solidFill>
              </a:rPr>
              <a:t>LRAD-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1520" y="544522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prstClr val="black"/>
                </a:solidFill>
              </a:rPr>
              <a:t>DPT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19672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</a:rPr>
              <a:t>LRAD-DPT</a:t>
            </a:r>
            <a:endParaRPr lang="zh-TW" alt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692"/>
            <a:ext cx="5832648" cy="67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1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跳脫</a:t>
            </a:r>
            <a:r>
              <a:rPr lang="zh-TW" altLang="en-US" dirty="0" smtClean="0">
                <a:solidFill>
                  <a:srgbClr val="FF0000"/>
                </a:solidFill>
              </a:rPr>
              <a:t>標準思維</a:t>
            </a:r>
            <a:r>
              <a:rPr lang="zh-TW" altLang="en-US" dirty="0" smtClean="0"/>
              <a:t>邁向</a:t>
            </a:r>
            <a:r>
              <a:rPr lang="zh-TW" altLang="en-US" b="1" dirty="0">
                <a:solidFill>
                  <a:srgbClr val="00B050"/>
                </a:solidFill>
              </a:rPr>
              <a:t>自然</a:t>
            </a:r>
            <a:r>
              <a:rPr lang="zh-TW" altLang="en-US" b="1" dirty="0" smtClean="0">
                <a:solidFill>
                  <a:srgbClr val="00B050"/>
                </a:solidFill>
              </a:rPr>
              <a:t>思維</a:t>
            </a:r>
            <a:r>
              <a:rPr lang="en-US" altLang="zh-TW" b="1" dirty="0" smtClean="0">
                <a:solidFill>
                  <a:srgbClr val="00B050"/>
                </a:solidFill>
              </a:rPr>
              <a:t/>
            </a:r>
            <a:br>
              <a:rPr lang="en-US" altLang="zh-TW" b="1" dirty="0" smtClean="0">
                <a:solidFill>
                  <a:srgbClr val="00B050"/>
                </a:solidFill>
              </a:rPr>
            </a:br>
            <a:r>
              <a:rPr lang="en-US" altLang="zh-TW" dirty="0" smtClean="0"/>
              <a:t>SOAR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TW" dirty="0" smtClean="0"/>
                  <a:t>S—</a:t>
                </a:r>
                <a:r>
                  <a:rPr lang="zh-TW" altLang="en-US" dirty="0" smtClean="0"/>
                  <a:t>慢下來如果可以坐下來閉上眼睛深呼吸暗示自己入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𝛼</m:t>
                    </m:r>
                    <m:r>
                      <a:rPr lang="zh-TW" altLang="en-US" b="0" i="1" smtClean="0">
                        <a:latin typeface="Cambria Math"/>
                      </a:rPr>
                      <m:t>波</m:t>
                    </m:r>
                  </m:oMath>
                </a14:m>
                <a:endParaRPr lang="en-US" altLang="zh-TW" dirty="0" smtClean="0"/>
              </a:p>
              <a:p>
                <a:endParaRPr lang="en-US" altLang="zh-TW" dirty="0" smtClean="0"/>
              </a:p>
              <a:p>
                <a:r>
                  <a:rPr lang="en-US" altLang="zh-TW" dirty="0" smtClean="0"/>
                  <a:t>O—</a:t>
                </a:r>
                <a:r>
                  <a:rPr lang="zh-TW" altLang="en-US" dirty="0"/>
                  <a:t>向內</a:t>
                </a:r>
                <a:r>
                  <a:rPr lang="zh-TW" altLang="en-US" dirty="0" smtClean="0"/>
                  <a:t>觀察與自己的呼吸連接入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𝜃</m:t>
                    </m:r>
                    <m:r>
                      <a:rPr lang="zh-TW" altLang="en-US" b="0" i="1" smtClean="0">
                        <a:latin typeface="Cambria Math"/>
                      </a:rPr>
                      <m:t>波</m:t>
                    </m:r>
                  </m:oMath>
                </a14:m>
                <a:endParaRPr lang="en-US" altLang="zh-TW" dirty="0" smtClean="0"/>
              </a:p>
              <a:p>
                <a:endParaRPr lang="en-US" altLang="zh-TW" dirty="0" smtClean="0"/>
              </a:p>
              <a:p>
                <a:r>
                  <a:rPr lang="en-US" altLang="zh-TW" dirty="0" smtClean="0"/>
                  <a:t>A—</a:t>
                </a:r>
                <a:r>
                  <a:rPr lang="zh-TW" altLang="en-US" dirty="0" smtClean="0"/>
                  <a:t>不帶評判和抵觸地接受</a:t>
                </a:r>
                <a:r>
                  <a:rPr lang="zh-TW" altLang="en-US" dirty="0"/>
                  <a:t>一切入</a:t>
                </a:r>
                <a:r>
                  <a:rPr lang="zh-TW" altLang="en-US" dirty="0" smtClean="0"/>
                  <a:t>𝜃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𝛿</m:t>
                    </m:r>
                  </m:oMath>
                </a14:m>
                <a:r>
                  <a:rPr lang="zh-TW" altLang="en-US" dirty="0" smtClean="0"/>
                  <a:t>波</a:t>
                </a:r>
                <a:endParaRPr lang="zh-TW" altLang="en-US" dirty="0"/>
              </a:p>
              <a:p>
                <a:endParaRPr lang="en-US" altLang="zh-TW" dirty="0" smtClean="0"/>
              </a:p>
              <a:p>
                <a:r>
                  <a:rPr lang="en-US" altLang="zh-TW" dirty="0" smtClean="0"/>
                  <a:t>R—</a:t>
                </a:r>
                <a:r>
                  <a:rPr lang="zh-TW" altLang="en-US" dirty="0" smtClean="0"/>
                  <a:t>深深地放鬆感受內心</a:t>
                </a:r>
                <a:r>
                  <a:rPr lang="zh-TW" altLang="en-US" dirty="0"/>
                  <a:t>的平靜</a:t>
                </a:r>
                <a:r>
                  <a:rPr lang="zh-TW" altLang="en-US" dirty="0" smtClean="0"/>
                  <a:t>切入𝛿</a:t>
                </a:r>
                <a:r>
                  <a:rPr lang="zh-TW" altLang="en-US" dirty="0"/>
                  <a:t>波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29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97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https://i2.kknews.cc/SIG=2clqlkp/ctp-vzntr/1532086147918q52899spr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0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右腦或左腦？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想像力與邏輯力記憶術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靈光突然創意</a:t>
            </a:r>
            <a:r>
              <a:rPr lang="zh-TW" altLang="en-US" dirty="0"/>
              <a:t>源於想像更源於打破框架</a:t>
            </a:r>
            <a:r>
              <a:rPr lang="zh-TW" altLang="en-US" dirty="0" smtClean="0"/>
              <a:t>的無邊無界自由可能性思考智慧找出</a:t>
            </a:r>
            <a:r>
              <a:rPr lang="zh-TW" altLang="en-US" smtClean="0"/>
              <a:t>最佳策略從懷疑到獨立思考</a:t>
            </a:r>
            <a:r>
              <a:rPr lang="en-US" altLang="zh-TW" smtClean="0"/>
              <a:t>)</a:t>
            </a:r>
            <a:endParaRPr lang="en-US" altLang="zh-TW" dirty="0" smtClean="0"/>
          </a:p>
          <a:p>
            <a:r>
              <a:rPr lang="en-US" altLang="zh-TW" dirty="0" smtClean="0"/>
              <a:t>60</a:t>
            </a:r>
            <a:r>
              <a:rPr lang="zh-TW" altLang="en-US" dirty="0" smtClean="0"/>
              <a:t>兆細胞感應的量子波間腦開發</a:t>
            </a:r>
            <a:endParaRPr lang="en-US" altLang="zh-TW" dirty="0" smtClean="0"/>
          </a:p>
          <a:p>
            <a:r>
              <a:rPr lang="en-US" altLang="zh-TW" dirty="0" smtClean="0"/>
              <a:t>60</a:t>
            </a:r>
            <a:r>
              <a:rPr lang="zh-TW" altLang="en-US" dirty="0"/>
              <a:t>兆細胞感應的量子</a:t>
            </a:r>
            <a:r>
              <a:rPr lang="zh-TW" altLang="en-US" dirty="0" smtClean="0"/>
              <a:t>波動速讀</a:t>
            </a:r>
            <a:endParaRPr lang="en-US" altLang="zh-TW" dirty="0" smtClean="0"/>
          </a:p>
          <a:p>
            <a:r>
              <a:rPr lang="zh-TW" altLang="en-US" dirty="0"/>
              <a:t>直覺靈感力</a:t>
            </a:r>
            <a:r>
              <a:rPr lang="zh-TW" altLang="en-US" dirty="0" smtClean="0"/>
              <a:t>寫作</a:t>
            </a:r>
            <a:endParaRPr lang="en-US" altLang="zh-TW" dirty="0" smtClean="0"/>
          </a:p>
          <a:p>
            <a:r>
              <a:rPr lang="zh-TW" altLang="en-US" dirty="0" smtClean="0"/>
              <a:t>腦力整合新制思維導圖</a:t>
            </a:r>
            <a:endParaRPr lang="en-US" altLang="zh-TW" dirty="0" smtClean="0"/>
          </a:p>
          <a:p>
            <a:r>
              <a:rPr lang="zh-TW" altLang="en-US" dirty="0"/>
              <a:t>想像力與邏輯</a:t>
            </a:r>
            <a:r>
              <a:rPr lang="zh-TW" altLang="en-US" dirty="0" smtClean="0"/>
              <a:t>力思考術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科學確定性有標準答案思考與哲學不確定自由思考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96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" y="0"/>
            <a:ext cx="91333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7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73" y="116632"/>
            <a:ext cx="917753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8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zenatum genabrain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74"/>
            <a:ext cx="8410680" cy="68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欢天喜地">
  <a:themeElements>
    <a:clrScheme name="欢天喜地 1">
      <a:dk1>
        <a:srgbClr val="C0C0C0"/>
      </a:dk1>
      <a:lt1>
        <a:srgbClr val="FFFFFF"/>
      </a:lt1>
      <a:dk2>
        <a:srgbClr val="FFA679"/>
      </a:dk2>
      <a:lt2>
        <a:srgbClr val="FFFF66"/>
      </a:lt2>
      <a:accent1>
        <a:srgbClr val="9C9CBE"/>
      </a:accent1>
      <a:accent2>
        <a:srgbClr val="FFFFCC"/>
      </a:accent2>
      <a:accent3>
        <a:srgbClr val="FFD0BE"/>
      </a:accent3>
      <a:accent4>
        <a:srgbClr val="DADADA"/>
      </a:accent4>
      <a:accent5>
        <a:srgbClr val="CBCBDB"/>
      </a:accent5>
      <a:accent6>
        <a:srgbClr val="E7E7B9"/>
      </a:accent6>
      <a:hlink>
        <a:srgbClr val="CCECFF"/>
      </a:hlink>
      <a:folHlink>
        <a:srgbClr val="99FF66"/>
      </a:folHlink>
    </a:clrScheme>
    <a:fontScheme name="欢天喜地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欢天喜地 1">
        <a:dk1>
          <a:srgbClr val="C0C0C0"/>
        </a:dk1>
        <a:lt1>
          <a:srgbClr val="FFFFFF"/>
        </a:lt1>
        <a:dk2>
          <a:srgbClr val="FFA679"/>
        </a:dk2>
        <a:lt2>
          <a:srgbClr val="FFFF66"/>
        </a:lt2>
        <a:accent1>
          <a:srgbClr val="9C9CBE"/>
        </a:accent1>
        <a:accent2>
          <a:srgbClr val="FFFFCC"/>
        </a:accent2>
        <a:accent3>
          <a:srgbClr val="FFD0BE"/>
        </a:accent3>
        <a:accent4>
          <a:srgbClr val="DADADA"/>
        </a:accent4>
        <a:accent5>
          <a:srgbClr val="CBCBDB"/>
        </a:accent5>
        <a:accent6>
          <a:srgbClr val="E7E7B9"/>
        </a:accent6>
        <a:hlink>
          <a:srgbClr val="CCECFF"/>
        </a:hlink>
        <a:folHlink>
          <a:srgbClr val="99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欢天喜地 2">
        <a:dk1>
          <a:srgbClr val="B2B2B2"/>
        </a:dk1>
        <a:lt1>
          <a:srgbClr val="FFFFFF"/>
        </a:lt1>
        <a:dk2>
          <a:srgbClr val="EBA18D"/>
        </a:dk2>
        <a:lt2>
          <a:srgbClr val="FFFFFF"/>
        </a:lt2>
        <a:accent1>
          <a:srgbClr val="C97F94"/>
        </a:accent1>
        <a:accent2>
          <a:srgbClr val="CC99FF"/>
        </a:accent2>
        <a:accent3>
          <a:srgbClr val="F3CDC5"/>
        </a:accent3>
        <a:accent4>
          <a:srgbClr val="DADADA"/>
        </a:accent4>
        <a:accent5>
          <a:srgbClr val="E1C0C8"/>
        </a:accent5>
        <a:accent6>
          <a:srgbClr val="B98AE7"/>
        </a:accent6>
        <a:hlink>
          <a:srgbClr val="FFFF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欢天喜地 3">
        <a:dk1>
          <a:srgbClr val="000000"/>
        </a:dk1>
        <a:lt1>
          <a:srgbClr val="FFFFFF"/>
        </a:lt1>
        <a:dk2>
          <a:srgbClr val="FFFF00"/>
        </a:dk2>
        <a:lt2>
          <a:srgbClr val="C0C0C0"/>
        </a:lt2>
        <a:accent1>
          <a:srgbClr val="FEE2E2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EEEEE"/>
        </a:accent5>
        <a:accent6>
          <a:srgbClr val="E7E7E7"/>
        </a:accent6>
        <a:hlink>
          <a:srgbClr val="FFFFCC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欢天喜地 4">
        <a:dk1>
          <a:srgbClr val="C0C0C0"/>
        </a:dk1>
        <a:lt1>
          <a:srgbClr val="FFFFFF"/>
        </a:lt1>
        <a:dk2>
          <a:srgbClr val="E0A172"/>
        </a:dk2>
        <a:lt2>
          <a:srgbClr val="FFFF99"/>
        </a:lt2>
        <a:accent1>
          <a:srgbClr val="89A3AB"/>
        </a:accent1>
        <a:accent2>
          <a:srgbClr val="CCCCFF"/>
        </a:accent2>
        <a:accent3>
          <a:srgbClr val="EDCDBC"/>
        </a:accent3>
        <a:accent4>
          <a:srgbClr val="DADADA"/>
        </a:accent4>
        <a:accent5>
          <a:srgbClr val="C4CED2"/>
        </a:accent5>
        <a:accent6>
          <a:srgbClr val="B9B9E7"/>
        </a:accent6>
        <a:hlink>
          <a:srgbClr val="4D4D4D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欢天喜地 5">
        <a:dk1>
          <a:srgbClr val="B2B2B2"/>
        </a:dk1>
        <a:lt1>
          <a:srgbClr val="FFFF66"/>
        </a:lt1>
        <a:dk2>
          <a:srgbClr val="D5E2CC"/>
        </a:dk2>
        <a:lt2>
          <a:srgbClr val="FFFFFF"/>
        </a:lt2>
        <a:accent1>
          <a:srgbClr val="859AC3"/>
        </a:accent1>
        <a:accent2>
          <a:srgbClr val="66CCFF"/>
        </a:accent2>
        <a:accent3>
          <a:srgbClr val="E7EEE2"/>
        </a:accent3>
        <a:accent4>
          <a:srgbClr val="DADA56"/>
        </a:accent4>
        <a:accent5>
          <a:srgbClr val="C2CADE"/>
        </a:accent5>
        <a:accent6>
          <a:srgbClr val="5CB9E7"/>
        </a:accent6>
        <a:hlink>
          <a:srgbClr val="0000CC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欢天喜地 6">
        <a:dk1>
          <a:srgbClr val="C0C0C0"/>
        </a:dk1>
        <a:lt1>
          <a:srgbClr val="FFFFCC"/>
        </a:lt1>
        <a:dk2>
          <a:srgbClr val="FFCC99"/>
        </a:dk2>
        <a:lt2>
          <a:srgbClr val="000000"/>
        </a:lt2>
        <a:accent1>
          <a:srgbClr val="73A78D"/>
        </a:accent1>
        <a:accent2>
          <a:srgbClr val="CC3399"/>
        </a:accent2>
        <a:accent3>
          <a:srgbClr val="FFE2CA"/>
        </a:accent3>
        <a:accent4>
          <a:srgbClr val="DADAAE"/>
        </a:accent4>
        <a:accent5>
          <a:srgbClr val="BCD0C5"/>
        </a:accent5>
        <a:accent6>
          <a:srgbClr val="B92D8A"/>
        </a:accent6>
        <a:hlink>
          <a:srgbClr val="CCEC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欢天喜地 7">
        <a:dk1>
          <a:srgbClr val="000066"/>
        </a:dk1>
        <a:lt1>
          <a:srgbClr val="F48E6E"/>
        </a:lt1>
        <a:dk2>
          <a:srgbClr val="FFFF99"/>
        </a:dk2>
        <a:lt2>
          <a:srgbClr val="C0C0C0"/>
        </a:lt2>
        <a:accent1>
          <a:srgbClr val="E8E8CE"/>
        </a:accent1>
        <a:accent2>
          <a:srgbClr val="3333CC"/>
        </a:accent2>
        <a:accent3>
          <a:srgbClr val="F8C6BA"/>
        </a:accent3>
        <a:accent4>
          <a:srgbClr val="000056"/>
        </a:accent4>
        <a:accent5>
          <a:srgbClr val="F2F2E3"/>
        </a:accent5>
        <a:accent6>
          <a:srgbClr val="2D2DB9"/>
        </a:accent6>
        <a:hlink>
          <a:srgbClr val="FFFF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欢天喜地 8">
        <a:dk1>
          <a:srgbClr val="B2B2B2"/>
        </a:dk1>
        <a:lt1>
          <a:srgbClr val="66FFFF"/>
        </a:lt1>
        <a:dk2>
          <a:srgbClr val="FFCCCC"/>
        </a:dk2>
        <a:lt2>
          <a:srgbClr val="660066"/>
        </a:lt2>
        <a:accent1>
          <a:srgbClr val="7592B1"/>
        </a:accent1>
        <a:accent2>
          <a:srgbClr val="008080"/>
        </a:accent2>
        <a:accent3>
          <a:srgbClr val="FFE2E2"/>
        </a:accent3>
        <a:accent4>
          <a:srgbClr val="56DADA"/>
        </a:accent4>
        <a:accent5>
          <a:srgbClr val="BDC7D5"/>
        </a:accent5>
        <a:accent6>
          <a:srgbClr val="007373"/>
        </a:accent6>
        <a:hlink>
          <a:srgbClr val="FFFF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1731</Words>
  <Application>Microsoft Office PowerPoint</Application>
  <PresentationFormat>如螢幕大小 (4:3)</PresentationFormat>
  <Paragraphs>152</Paragraphs>
  <Slides>50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3" baseType="lpstr">
      <vt:lpstr>1_Office 佈景主題</vt:lpstr>
      <vt:lpstr>欢天喜地</vt:lpstr>
      <vt:lpstr>封裝程式殼層物件</vt:lpstr>
      <vt:lpstr>PNF-svic潛意識右腦學習與潛能開發1 https://wenku.baidu.com/view/7988954c7f1922791788e82c.html?rec_flag=default&amp;sxts=1576120085389</vt:lpstr>
      <vt:lpstr>開啟自然療癒三鑰匙RRD</vt:lpstr>
      <vt:lpstr>自然思維十大法則</vt:lpstr>
      <vt:lpstr>個人處於自然流動滋養自己支持系統</vt:lpstr>
      <vt:lpstr>跳脫標準思維邁向自然思維 SOAR</vt:lpstr>
      <vt:lpstr>右腦或左腦？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人是唯物與唯心的對立統一</vt:lpstr>
      <vt:lpstr>PowerPoint 簡報</vt:lpstr>
      <vt:lpstr>PowerPoint 簡報</vt:lpstr>
      <vt:lpstr>賴國全智慧定理（Z=a㎡/NL）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PNF-svic潛意識右腦學習與潛能開發1 https://wenku.baidu.com/view/7988954c7f1922791788e82c.html?rec_flag=default&amp;sxts=1576120085389</dc:title>
  <dc:creator>admin</dc:creator>
  <cp:lastModifiedBy>admin</cp:lastModifiedBy>
  <cp:revision>1</cp:revision>
  <dcterms:created xsi:type="dcterms:W3CDTF">2019-12-23T00:56:13Z</dcterms:created>
  <dcterms:modified xsi:type="dcterms:W3CDTF">2019-12-23T00:56:51Z</dcterms:modified>
</cp:coreProperties>
</file>